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59"/>
  </p:notesMasterIdLst>
  <p:sldIdLst>
    <p:sldId id="347" r:id="rId2"/>
    <p:sldId id="257" r:id="rId3"/>
    <p:sldId id="258" r:id="rId4"/>
    <p:sldId id="259" r:id="rId5"/>
    <p:sldId id="260" r:id="rId6"/>
    <p:sldId id="261" r:id="rId7"/>
    <p:sldId id="346" r:id="rId8"/>
    <p:sldId id="345" r:id="rId9"/>
    <p:sldId id="265" r:id="rId10"/>
    <p:sldId id="266" r:id="rId11"/>
    <p:sldId id="267" r:id="rId12"/>
    <p:sldId id="348" r:id="rId13"/>
    <p:sldId id="269" r:id="rId14"/>
    <p:sldId id="270" r:id="rId15"/>
    <p:sldId id="271" r:id="rId16"/>
    <p:sldId id="272" r:id="rId17"/>
    <p:sldId id="273" r:id="rId18"/>
    <p:sldId id="274" r:id="rId19"/>
    <p:sldId id="275" r:id="rId20"/>
    <p:sldId id="276" r:id="rId21"/>
    <p:sldId id="277" r:id="rId22"/>
    <p:sldId id="279" r:id="rId23"/>
    <p:sldId id="280" r:id="rId24"/>
    <p:sldId id="304" r:id="rId25"/>
    <p:sldId id="285" r:id="rId26"/>
    <p:sldId id="286" r:id="rId27"/>
    <p:sldId id="287" r:id="rId28"/>
    <p:sldId id="288" r:id="rId29"/>
    <p:sldId id="289" r:id="rId30"/>
    <p:sldId id="305" r:id="rId31"/>
    <p:sldId id="306" r:id="rId32"/>
    <p:sldId id="307" r:id="rId33"/>
    <p:sldId id="308" r:id="rId34"/>
    <p:sldId id="309" r:id="rId35"/>
    <p:sldId id="310" r:id="rId36"/>
    <p:sldId id="311" r:id="rId37"/>
    <p:sldId id="312" r:id="rId38"/>
    <p:sldId id="322" r:id="rId39"/>
    <p:sldId id="323" r:id="rId40"/>
    <p:sldId id="324" r:id="rId41"/>
    <p:sldId id="325" r:id="rId42"/>
    <p:sldId id="326" r:id="rId43"/>
    <p:sldId id="327" r:id="rId44"/>
    <p:sldId id="328" r:id="rId45"/>
    <p:sldId id="329" r:id="rId46"/>
    <p:sldId id="330" r:id="rId47"/>
    <p:sldId id="344" r:id="rId48"/>
    <p:sldId id="331" r:id="rId49"/>
    <p:sldId id="332" r:id="rId50"/>
    <p:sldId id="333" r:id="rId51"/>
    <p:sldId id="336" r:id="rId52"/>
    <p:sldId id="338" r:id="rId53"/>
    <p:sldId id="339" r:id="rId54"/>
    <p:sldId id="340" r:id="rId55"/>
    <p:sldId id="341" r:id="rId56"/>
    <p:sldId id="342" r:id="rId57"/>
    <p:sldId id="343" r:id="rId5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ala Trim" initials="PT"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26F284-F7EC-42E9-9938-AED5D68F1493}">
  <a:tblStyle styleId="{2626F284-F7EC-42E9-9938-AED5D68F1493}"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4" autoAdjust="0"/>
    <p:restoredTop sz="94651" autoAdjust="0"/>
  </p:normalViewPr>
  <p:slideViewPr>
    <p:cSldViewPr snapToGrid="0">
      <p:cViewPr varScale="1">
        <p:scale>
          <a:sx n="105" d="100"/>
          <a:sy n="105" d="100"/>
        </p:scale>
        <p:origin x="1308" y="114"/>
      </p:cViewPr>
      <p:guideLst>
        <p:guide orient="horz" pos="1008"/>
        <p:guide pos="288"/>
      </p:guideLst>
    </p:cSldViewPr>
  </p:slideViewPr>
  <p:outlineViewPr>
    <p:cViewPr>
      <p:scale>
        <a:sx n="33" d="100"/>
        <a:sy n="33" d="100"/>
      </p:scale>
      <p:origin x="0" y="-5448"/>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55.wmf"/><Relationship Id="rId7" Type="http://schemas.openxmlformats.org/officeDocument/2006/relationships/image" Target="../media/image59.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10" Type="http://schemas.openxmlformats.org/officeDocument/2006/relationships/image" Target="../media/image62.wmf"/><Relationship Id="rId4" Type="http://schemas.openxmlformats.org/officeDocument/2006/relationships/image" Target="../media/image56.wmf"/><Relationship Id="rId9"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11" Type="http://schemas.openxmlformats.org/officeDocument/2006/relationships/image" Target="../media/image73.wmf"/><Relationship Id="rId5" Type="http://schemas.openxmlformats.org/officeDocument/2006/relationships/image" Target="../media/image67.wmf"/><Relationship Id="rId10" Type="http://schemas.openxmlformats.org/officeDocument/2006/relationships/image" Target="../media/image72.wmf"/><Relationship Id="rId4" Type="http://schemas.openxmlformats.org/officeDocument/2006/relationships/image" Target="../media/image66.wmf"/><Relationship Id="rId9"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654300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If this PowerPoint presentation contains mathematical equations, you may need to check that your computer has the following installed:</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1) MathType Plugin</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2) Math Player (free versions available)</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3) NVDA Reader (free versions available)</a:t>
            </a:r>
            <a:endParaRPr sz="1200" b="0" i="0" u="none" strike="noStrike" cap="none" dirty="0">
              <a:solidFill>
                <a:schemeClr val="dk1"/>
              </a:solidFill>
              <a:latin typeface="Arial"/>
              <a:ea typeface="Arial"/>
              <a:cs typeface="Arial"/>
              <a:sym typeface="Arial"/>
            </a:endParaRPr>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726339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4" name="Google Shape;30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9955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0" name="Google Shape;31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906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6836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3" name="Google Shape;34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899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0" name="Google Shape;35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767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7" name="Google Shape;35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118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6" name="Google Shape;36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219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5" name="Google Shape;37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5574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6" name="Google Shape;38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980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4" name="Google Shape;39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8957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5217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2" name="Google Shape;40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635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3" name="Google Shape;42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745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8" name="Google Shape;43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689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53" name="Google Shape;45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661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3" name="Google Shape;513;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5090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9" name="Google Shape;51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4071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7" name="Google Shape;547;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588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4" name="Google Shape;55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988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4" name="Google Shape;58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015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568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3" name="Google Shape;23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235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0" name="Google Shape;23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7063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2" name="Google Shape;24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150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0" name="Google Shape;25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318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992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5845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9" name="Google Shape;27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9682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7" name="Google Shape;28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820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6" name="Google Shape;47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212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4" name="Google Shape;48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544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0" name="Google Shape;490;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953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9" name="Google Shape;23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886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5" name="Google Shape;50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277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5" name="Google Shape;515;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873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2" name="Google Shape;522;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013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6" name="Google Shape;556;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3733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2" name="Google Shape;562;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6579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2" name="Google Shape;57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9171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0" name="Google Shape;58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9229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7" name="Google Shape;587;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5473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6" name="Google Shape;596;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799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9" name="Google Shape;62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20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7" name="Google Shape;24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9090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5" name="Google Shape;645;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944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4" name="Google Shape;654;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44983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4" name="Google Shape;664;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5743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1" name="Google Shape;671;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133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8" name="Google Shape;678;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5052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6" name="Google Shape;686;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62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6" name="Google Shape;25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8199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9" name="Google Shape;26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8272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7" name="Google Shape;27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940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7" name="Google Shape;29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034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lstStyle>
            <a:lvl1pPr marL="457200" marR="0" lvl="0" indent="-228600" algn="r" rtl="0">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7" name="Google Shape;27;p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04"/>
        <p:cNvGrpSpPr/>
        <p:nvPr/>
      </p:nvGrpSpPr>
      <p:grpSpPr>
        <a:xfrm>
          <a:off x="0" y="0"/>
          <a:ext cx="0" cy="0"/>
          <a:chOff x="0" y="0"/>
          <a:chExt cx="0" cy="0"/>
        </a:xfrm>
      </p:grpSpPr>
      <p:sp>
        <p:nvSpPr>
          <p:cNvPr id="105" name="Google Shape;105;p1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6" name="Google Shape;106;p11"/>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7" name="Google Shape;107;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8" name="Google Shape;108;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9" name="Google Shape;109;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10" name="Google Shape;110;p11"/>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1" name="Google Shape;111;p11"/>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2" name="Google Shape;112;p11"/>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3" name="Google Shape;113;p11"/>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4" name="Google Shape;114;p11"/>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5" name="Google Shape;115;p11"/>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6" name="Google Shape;116;p11"/>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7" name="Google Shape;117;p11"/>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8" name="Google Shape;118;p11"/>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19" name="Google Shape;119;p11"/>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0" name="Google Shape;120;p11"/>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1" name="Google Shape;121;p11"/>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2" name="Google Shape;122;p11"/>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3"/>
        <p:cNvGrpSpPr/>
        <p:nvPr/>
      </p:nvGrpSpPr>
      <p:grpSpPr>
        <a:xfrm>
          <a:off x="0" y="0"/>
          <a:ext cx="0" cy="0"/>
          <a:chOff x="0" y="0"/>
          <a:chExt cx="0" cy="0"/>
        </a:xfrm>
      </p:grpSpPr>
      <p:sp>
        <p:nvSpPr>
          <p:cNvPr id="134" name="Google Shape;134;p13"/>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35" name="Google Shape;135;p13"/>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6" name="Google Shape;136;p13"/>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lstStyle>
            <a:lvl1pPr marR="0" lvl="0" algn="l" rtl="0">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37" name="Google Shape;137;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8" name="Google Shape;138;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9" name="Google Shape;139;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40" name="Google Shape;140;p13"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41" name="Google Shape;141;p13"/>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5" name="Google Shape;145;p14"/>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46" name="Google Shape;146;p14"/>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7" name="Google Shape;147;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8" name="Google Shape;148;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9" name="Google Shape;149;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50"/>
        <p:cNvGrpSpPr/>
        <p:nvPr/>
      </p:nvGrpSpPr>
      <p:grpSpPr>
        <a:xfrm>
          <a:off x="0" y="0"/>
          <a:ext cx="0" cy="0"/>
          <a:chOff x="0" y="0"/>
          <a:chExt cx="0" cy="0"/>
        </a:xfrm>
      </p:grpSpPr>
      <p:sp>
        <p:nvSpPr>
          <p:cNvPr id="151" name="Google Shape;151;p1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2" name="Google Shape;152;p15"/>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273050" algn="l" rtl="0">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3" name="Google Shape;153;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4" name="Google Shape;154;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5" name="Google Shape;155;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8" name="Google Shape;158;p16"/>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59" name="Google Shape;159;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0" name="Google Shape;160;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1" name="Google Shape;161;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62" name="Google Shape;162;p16"/>
          <p:cNvSpPr txBox="1">
            <a:spLocks noGrp="1"/>
          </p:cNvSpPr>
          <p:nvPr>
            <p:ph type="body" idx="2"/>
          </p:nvPr>
        </p:nvSpPr>
        <p:spPr>
          <a:xfrm>
            <a:off x="457200" y="3657600"/>
            <a:ext cx="8229600" cy="2209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163"/>
        <p:cNvGrpSpPr/>
        <p:nvPr/>
      </p:nvGrpSpPr>
      <p:grpSpPr>
        <a:xfrm>
          <a:off x="0" y="0"/>
          <a:ext cx="0" cy="0"/>
          <a:chOff x="0" y="0"/>
          <a:chExt cx="0" cy="0"/>
        </a:xfrm>
      </p:grpSpPr>
      <p:sp>
        <p:nvSpPr>
          <p:cNvPr id="164" name="Google Shape;164;p17"/>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5" name="Google Shape;165;p17"/>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66" name="Google Shape;166;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7" name="Google Shape;167;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8" name="Google Shape;168;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69" name="Google Shape;169;p17"/>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70" name="Google Shape;170;p17"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4" name="Google Shape;174;p18"/>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175" name="Google Shape;175;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6" name="Google Shape;176;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7" name="Google Shape;177;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0" name="Google Shape;180;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1" name="Google Shape;181;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2" name="Google Shape;182;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83"/>
        <p:cNvGrpSpPr/>
        <p:nvPr/>
      </p:nvGrpSpPr>
      <p:grpSpPr>
        <a:xfrm>
          <a:off x="0" y="0"/>
          <a:ext cx="0" cy="0"/>
          <a:chOff x="0" y="0"/>
          <a:chExt cx="0" cy="0"/>
        </a:xfrm>
      </p:grpSpPr>
      <p:sp>
        <p:nvSpPr>
          <p:cNvPr id="184" name="Google Shape;184;p2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5" name="Google Shape;185;p2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6" name="Google Shape;186;p2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87" name="Google Shape;187;p20"/>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88" name="Google Shape;188;p20"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9"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5 Content">
  <p:cSld name="Title and 5 Content">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2" name="Google Shape;192;p21"/>
          <p:cNvSpPr txBox="1">
            <a:spLocks noGrp="1"/>
          </p:cNvSpPr>
          <p:nvPr>
            <p:ph type="body" idx="1"/>
          </p:nvPr>
        </p:nvSpPr>
        <p:spPr>
          <a:xfrm>
            <a:off x="457200" y="1447801"/>
            <a:ext cx="82296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3" name="Google Shape;193;p21"/>
          <p:cNvSpPr txBox="1">
            <a:spLocks noGrp="1"/>
          </p:cNvSpPr>
          <p:nvPr>
            <p:ph type="body" idx="2"/>
          </p:nvPr>
        </p:nvSpPr>
        <p:spPr>
          <a:xfrm>
            <a:off x="457200" y="2286000"/>
            <a:ext cx="82296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4" name="Google Shape;194;p2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5" name="Google Shape;195;p2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6" name="Google Shape;196;p2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97" name="Google Shape;197;p21"/>
          <p:cNvSpPr txBox="1">
            <a:spLocks noGrp="1"/>
          </p:cNvSpPr>
          <p:nvPr>
            <p:ph type="body" idx="3"/>
          </p:nvPr>
        </p:nvSpPr>
        <p:spPr>
          <a:xfrm>
            <a:off x="457200" y="3048000"/>
            <a:ext cx="82296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98" name="Google Shape;198;p21"/>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99" name="Google Shape;199;p21"/>
          <p:cNvSpPr txBox="1">
            <a:spLocks noGrp="1"/>
          </p:cNvSpPr>
          <p:nvPr>
            <p:ph type="body" idx="5"/>
          </p:nvPr>
        </p:nvSpPr>
        <p:spPr>
          <a:xfrm>
            <a:off x="457200" y="4876800"/>
            <a:ext cx="3505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9 Content">
  <p:cSld name="Title and 9 Content">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2" name="Google Shape;202;p22"/>
          <p:cNvSpPr txBox="1">
            <a:spLocks noGrp="1"/>
          </p:cNvSpPr>
          <p:nvPr>
            <p:ph type="body" idx="1"/>
          </p:nvPr>
        </p:nvSpPr>
        <p:spPr>
          <a:xfrm>
            <a:off x="457200" y="1447801"/>
            <a:ext cx="35052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3" name="Google Shape;203;p22"/>
          <p:cNvSpPr txBox="1">
            <a:spLocks noGrp="1"/>
          </p:cNvSpPr>
          <p:nvPr>
            <p:ph type="body" idx="2"/>
          </p:nvPr>
        </p:nvSpPr>
        <p:spPr>
          <a:xfrm>
            <a:off x="457200" y="2286000"/>
            <a:ext cx="35052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4" name="Google Shape;204;p2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5" name="Google Shape;205;p2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6" name="Google Shape;206;p2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07" name="Google Shape;207;p22"/>
          <p:cNvSpPr txBox="1">
            <a:spLocks noGrp="1"/>
          </p:cNvSpPr>
          <p:nvPr>
            <p:ph type="body" idx="3"/>
          </p:nvPr>
        </p:nvSpPr>
        <p:spPr>
          <a:xfrm>
            <a:off x="457200" y="3048000"/>
            <a:ext cx="35052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08" name="Google Shape;208;p22"/>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09" name="Google Shape;209;p22"/>
          <p:cNvSpPr txBox="1">
            <a:spLocks noGrp="1"/>
          </p:cNvSpPr>
          <p:nvPr>
            <p:ph type="body" idx="5"/>
          </p:nvPr>
        </p:nvSpPr>
        <p:spPr>
          <a:xfrm>
            <a:off x="4343400" y="3733800"/>
            <a:ext cx="3886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10" name="Google Shape;210;p22"/>
          <p:cNvSpPr txBox="1">
            <a:spLocks noGrp="1"/>
          </p:cNvSpPr>
          <p:nvPr>
            <p:ph type="body" idx="6"/>
          </p:nvPr>
        </p:nvSpPr>
        <p:spPr>
          <a:xfrm>
            <a:off x="457200" y="4876800"/>
            <a:ext cx="3505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11" name="Google Shape;211;p22"/>
          <p:cNvSpPr txBox="1">
            <a:spLocks noGrp="1"/>
          </p:cNvSpPr>
          <p:nvPr>
            <p:ph type="body" idx="7"/>
          </p:nvPr>
        </p:nvSpPr>
        <p:spPr>
          <a:xfrm>
            <a:off x="4343400" y="4874552"/>
            <a:ext cx="3886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12" name="Google Shape;212;p22"/>
          <p:cNvSpPr txBox="1">
            <a:spLocks noGrp="1"/>
          </p:cNvSpPr>
          <p:nvPr>
            <p:ph type="body" idx="8"/>
          </p:nvPr>
        </p:nvSpPr>
        <p:spPr>
          <a:xfrm>
            <a:off x="4343400" y="1494526"/>
            <a:ext cx="38862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13" name="Google Shape;213;p22"/>
          <p:cNvSpPr txBox="1">
            <a:spLocks noGrp="1"/>
          </p:cNvSpPr>
          <p:nvPr>
            <p:ph type="body" idx="9"/>
          </p:nvPr>
        </p:nvSpPr>
        <p:spPr>
          <a:xfrm>
            <a:off x="4343399" y="2286000"/>
            <a:ext cx="3865157"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6 Content">
  <p:cSld name="Title and 6 Content">
    <p:spTree>
      <p:nvGrpSpPr>
        <p:cNvPr id="1" name="Shape 121"/>
        <p:cNvGrpSpPr/>
        <p:nvPr/>
      </p:nvGrpSpPr>
      <p:grpSpPr>
        <a:xfrm>
          <a:off x="0" y="0"/>
          <a:ext cx="0" cy="0"/>
          <a:chOff x="0" y="0"/>
          <a:chExt cx="0" cy="0"/>
        </a:xfrm>
      </p:grpSpPr>
      <p:sp>
        <p:nvSpPr>
          <p:cNvPr id="122" name="Google Shape;122;p1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3"/>
          <p:cNvSpPr txBox="1">
            <a:spLocks noGrp="1"/>
          </p:cNvSpPr>
          <p:nvPr>
            <p:ph type="body" idx="1"/>
          </p:nvPr>
        </p:nvSpPr>
        <p:spPr>
          <a:xfrm>
            <a:off x="457200" y="1447801"/>
            <a:ext cx="82296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4" name="Google Shape;124;p13"/>
          <p:cNvSpPr txBox="1">
            <a:spLocks noGrp="1"/>
          </p:cNvSpPr>
          <p:nvPr>
            <p:ph type="body" idx="2"/>
          </p:nvPr>
        </p:nvSpPr>
        <p:spPr>
          <a:xfrm>
            <a:off x="457200" y="2286000"/>
            <a:ext cx="82296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5" name="Google Shape;125;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6" name="Google Shape;126;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7" name="Google Shape;127;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28" name="Google Shape;128;p13"/>
          <p:cNvSpPr txBox="1">
            <a:spLocks noGrp="1"/>
          </p:cNvSpPr>
          <p:nvPr>
            <p:ph type="body" idx="3"/>
          </p:nvPr>
        </p:nvSpPr>
        <p:spPr>
          <a:xfrm>
            <a:off x="457200" y="3048000"/>
            <a:ext cx="82296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9" name="Google Shape;129;p13"/>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0" name="Google Shape;130;p13"/>
          <p:cNvSpPr txBox="1">
            <a:spLocks noGrp="1"/>
          </p:cNvSpPr>
          <p:nvPr>
            <p:ph type="body" idx="5"/>
          </p:nvPr>
        </p:nvSpPr>
        <p:spPr>
          <a:xfrm>
            <a:off x="4343400" y="3733800"/>
            <a:ext cx="3886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1" name="Google Shape;131;p13"/>
          <p:cNvSpPr txBox="1">
            <a:spLocks noGrp="1"/>
          </p:cNvSpPr>
          <p:nvPr>
            <p:ph type="body" idx="6"/>
          </p:nvPr>
        </p:nvSpPr>
        <p:spPr>
          <a:xfrm>
            <a:off x="457200" y="4876800"/>
            <a:ext cx="3505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454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3 Content">
  <p:cSld name="Title and 3 Conten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457200" y="1600200"/>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9" name="Google Shape;39;p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0" name="Google Shape;40;p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41" name="Google Shape;41;p4"/>
          <p:cNvSpPr txBox="1">
            <a:spLocks noGrp="1"/>
          </p:cNvSpPr>
          <p:nvPr>
            <p:ph type="body" idx="2"/>
          </p:nvPr>
        </p:nvSpPr>
        <p:spPr>
          <a:xfrm>
            <a:off x="473720" y="2807084"/>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2" name="Google Shape;42;p4"/>
          <p:cNvSpPr txBox="1">
            <a:spLocks noGrp="1"/>
          </p:cNvSpPr>
          <p:nvPr>
            <p:ph type="body" idx="3"/>
          </p:nvPr>
        </p:nvSpPr>
        <p:spPr>
          <a:xfrm>
            <a:off x="473720" y="4013968"/>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4 Content">
  <p:cSld name="Title and 4 Content">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5"/>
          <p:cNvSpPr txBox="1">
            <a:spLocks noGrp="1"/>
          </p:cNvSpPr>
          <p:nvPr>
            <p:ph type="body" idx="1"/>
          </p:nvPr>
        </p:nvSpPr>
        <p:spPr>
          <a:xfrm>
            <a:off x="457200" y="160020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7" name="Google Shape;47;p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8" name="Google Shape;48;p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49" name="Google Shape;49;p5"/>
          <p:cNvSpPr txBox="1">
            <a:spLocks noGrp="1"/>
          </p:cNvSpPr>
          <p:nvPr>
            <p:ph type="body" idx="2"/>
          </p:nvPr>
        </p:nvSpPr>
        <p:spPr>
          <a:xfrm>
            <a:off x="473720" y="264168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3"/>
          </p:nvPr>
        </p:nvSpPr>
        <p:spPr>
          <a:xfrm>
            <a:off x="457200" y="368316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1" name="Google Shape;51;p5"/>
          <p:cNvSpPr txBox="1">
            <a:spLocks noGrp="1"/>
          </p:cNvSpPr>
          <p:nvPr>
            <p:ph type="body" idx="4"/>
          </p:nvPr>
        </p:nvSpPr>
        <p:spPr>
          <a:xfrm>
            <a:off x="457200" y="472464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6"/>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6" name="Google Shape;56;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7" name="Google Shape;57;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8" name="Google Shape;58;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7"/>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2" name="Google Shape;62;p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3" name="Google Shape;63;p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4" name="Google Shape;64;p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65" name="Google Shape;65;p7"/>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6" name="Google Shape;66;p7"/>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67"/>
        <p:cNvGrpSpPr/>
        <p:nvPr/>
      </p:nvGrpSpPr>
      <p:grpSpPr>
        <a:xfrm>
          <a:off x="0" y="0"/>
          <a:ext cx="0" cy="0"/>
          <a:chOff x="0" y="0"/>
          <a:chExt cx="0" cy="0"/>
        </a:xfrm>
      </p:grpSpPr>
      <p:sp>
        <p:nvSpPr>
          <p:cNvPr id="68" name="Google Shape;68;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 name="Google Shape;69;p8"/>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0" name="Google Shape;70;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1" name="Google Shape;71;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2" name="Google Shape;72;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3" name="Google Shape;73;p8"/>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4" name="Google Shape;74;p8"/>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5" name="Google Shape;75;p8"/>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6" name="Google Shape;76;p8"/>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7" name="Google Shape;77;p8"/>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8" name="Google Shape;78;p8"/>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9" name="Google Shape;79;p8"/>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0" name="Google Shape;80;p8"/>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1" name="Google Shape;81;p8"/>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2" name="Google Shape;82;p8"/>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5" name="Google Shape;85;p9"/>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6" name="Google Shape;86;p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7" name="Google Shape;87;p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8" name="Google Shape;88;p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89" name="Google Shape;89;p9"/>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2" name="Google Shape;92;p9"/>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3" name="Google Shape;93;p9"/>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4" name="Google Shape;94;p9"/>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5"/>
        <p:cNvGrpSpPr/>
        <p:nvPr/>
      </p:nvGrpSpPr>
      <p:grpSpPr>
        <a:xfrm>
          <a:off x="0" y="0"/>
          <a:ext cx="0" cy="0"/>
          <a:chOff x="0" y="0"/>
          <a:chExt cx="0" cy="0"/>
        </a:xfrm>
      </p:grpSpPr>
      <p:sp>
        <p:nvSpPr>
          <p:cNvPr id="96" name="Google Shape;96;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7" name="Google Shape;97;p10"/>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8" name="Google Shape;98;p1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9" name="Google Shape;99;p1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0" name="Google Shape;100;p1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01" name="Google Shape;101;p10"/>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2" name="Google Shape;102;p10"/>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03" name="Google Shape;103;p10"/>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5" name="Google Shape;15;p1" descr="Pearson Logo"/>
          <p:cNvPicPr preferRelativeResize="0"/>
          <p:nvPr/>
        </p:nvPicPr>
        <p:blipFill rotWithShape="1">
          <a:blip r:embed="rId23">
            <a:alphaModFix/>
          </a:blip>
          <a:srcRect/>
          <a:stretch/>
        </p:blipFill>
        <p:spPr>
          <a:xfrm>
            <a:off x="457200" y="6376789"/>
            <a:ext cx="918000" cy="279915"/>
          </a:xfrm>
          <a:prstGeom prst="rect">
            <a:avLst/>
          </a:prstGeom>
          <a:noFill/>
          <a:ln>
            <a:noFill/>
          </a:ln>
        </p:spPr>
      </p:pic>
      <p:sp>
        <p:nvSpPr>
          <p:cNvPr id="16" name="Google Shape;16;p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
        <p:nvSpPr>
          <p:cNvPr id="17" name="Google Shape;17;p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12.xml"/><Relationship Id="rId7" Type="http://schemas.openxmlformats.org/officeDocument/2006/relationships/image" Target="../media/image23.wmf"/><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oleObject" Target="../embeddings/oleObject16.bin"/><Relationship Id="rId5" Type="http://schemas.openxmlformats.org/officeDocument/2006/relationships/image" Target="../media/image22.wmf"/><Relationship Id="rId10" Type="http://schemas.openxmlformats.org/officeDocument/2006/relationships/image" Target="../media/image25.png"/><Relationship Id="rId4" Type="http://schemas.openxmlformats.org/officeDocument/2006/relationships/oleObject" Target="../embeddings/oleObject15.bin"/><Relationship Id="rId9" Type="http://schemas.openxmlformats.org/officeDocument/2006/relationships/image" Target="../media/image24.wm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31.png"/><Relationship Id="rId5" Type="http://schemas.openxmlformats.org/officeDocument/2006/relationships/image" Target="../media/image30.wmf"/><Relationship Id="rId4"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35.jpg"/><Relationship Id="rId5" Type="http://schemas.openxmlformats.org/officeDocument/2006/relationships/image" Target="../media/image34.wmf"/><Relationship Id="rId4" Type="http://schemas.openxmlformats.org/officeDocument/2006/relationships/oleObject" Target="../embeddings/oleObject19.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41.wmf"/><Relationship Id="rId3" Type="http://schemas.openxmlformats.org/officeDocument/2006/relationships/notesSlide" Target="../notesSlides/notesSlide20.xml"/><Relationship Id="rId7" Type="http://schemas.openxmlformats.org/officeDocument/2006/relationships/image" Target="../media/image38.wmf"/><Relationship Id="rId12" Type="http://schemas.openxmlformats.org/officeDocument/2006/relationships/oleObject" Target="../embeddings/oleObject24.bin"/><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oleObject" Target="../embeddings/oleObject21.bin"/><Relationship Id="rId11" Type="http://schemas.openxmlformats.org/officeDocument/2006/relationships/image" Target="../media/image40.wmf"/><Relationship Id="rId5" Type="http://schemas.openxmlformats.org/officeDocument/2006/relationships/image" Target="../media/image37.wmf"/><Relationship Id="rId15" Type="http://schemas.openxmlformats.org/officeDocument/2006/relationships/image" Target="../media/image42.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39.wmf"/><Relationship Id="rId14" Type="http://schemas.openxmlformats.org/officeDocument/2006/relationships/oleObject" Target="../embeddings/oleObject25.bin"/></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22.xml"/><Relationship Id="rId7" Type="http://schemas.openxmlformats.org/officeDocument/2006/relationships/image" Target="../media/image46.wmf"/><Relationship Id="rId2" Type="http://schemas.openxmlformats.org/officeDocument/2006/relationships/slideLayout" Target="../slideLayouts/slideLayout8.xml"/><Relationship Id="rId1" Type="http://schemas.openxmlformats.org/officeDocument/2006/relationships/vmlDrawing" Target="../drawings/vmlDrawing8.vml"/><Relationship Id="rId6" Type="http://schemas.openxmlformats.org/officeDocument/2006/relationships/oleObject" Target="../embeddings/oleObject27.bin"/><Relationship Id="rId5" Type="http://schemas.openxmlformats.org/officeDocument/2006/relationships/image" Target="../media/image45.wmf"/><Relationship Id="rId10" Type="http://schemas.openxmlformats.org/officeDocument/2006/relationships/image" Target="../media/image48.png"/><Relationship Id="rId4" Type="http://schemas.openxmlformats.org/officeDocument/2006/relationships/oleObject" Target="../embeddings/oleObject26.bin"/><Relationship Id="rId9" Type="http://schemas.openxmlformats.org/officeDocument/2006/relationships/image" Target="../media/image47.wmf"/></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3.xml"/><Relationship Id="rId7" Type="http://schemas.openxmlformats.org/officeDocument/2006/relationships/image" Target="../media/image50.wmf"/><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oleObject" Target="../embeddings/oleObject30.bin"/><Relationship Id="rId5" Type="http://schemas.openxmlformats.org/officeDocument/2006/relationships/image" Target="../media/image49.wmf"/><Relationship Id="rId4" Type="http://schemas.openxmlformats.org/officeDocument/2006/relationships/oleObject" Target="../embeddings/oleObject29.bin"/><Relationship Id="rId9" Type="http://schemas.openxmlformats.org/officeDocument/2006/relationships/image" Target="../media/image5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57.wmf"/><Relationship Id="rId18" Type="http://schemas.openxmlformats.org/officeDocument/2006/relationships/oleObject" Target="../embeddings/oleObject38.bin"/><Relationship Id="rId3" Type="http://schemas.openxmlformats.org/officeDocument/2006/relationships/notesSlide" Target="../notesSlides/notesSlide25.xml"/><Relationship Id="rId21" Type="http://schemas.openxmlformats.org/officeDocument/2006/relationships/image" Target="../media/image61.wmf"/><Relationship Id="rId7" Type="http://schemas.openxmlformats.org/officeDocument/2006/relationships/image" Target="../media/image54.wmf"/><Relationship Id="rId12" Type="http://schemas.openxmlformats.org/officeDocument/2006/relationships/oleObject" Target="../embeddings/oleObject35.bin"/><Relationship Id="rId17" Type="http://schemas.openxmlformats.org/officeDocument/2006/relationships/image" Target="../media/image59.wmf"/><Relationship Id="rId2" Type="http://schemas.openxmlformats.org/officeDocument/2006/relationships/slideLayout" Target="../slideLayouts/slideLayout10.xml"/><Relationship Id="rId16" Type="http://schemas.openxmlformats.org/officeDocument/2006/relationships/oleObject" Target="../embeddings/oleObject37.bin"/><Relationship Id="rId20" Type="http://schemas.openxmlformats.org/officeDocument/2006/relationships/oleObject" Target="../embeddings/oleObject39.bin"/><Relationship Id="rId1" Type="http://schemas.openxmlformats.org/officeDocument/2006/relationships/vmlDrawing" Target="../drawings/vmlDrawing10.vml"/><Relationship Id="rId6" Type="http://schemas.openxmlformats.org/officeDocument/2006/relationships/oleObject" Target="../embeddings/oleObject32.bin"/><Relationship Id="rId11" Type="http://schemas.openxmlformats.org/officeDocument/2006/relationships/image" Target="../media/image56.wmf"/><Relationship Id="rId5" Type="http://schemas.openxmlformats.org/officeDocument/2006/relationships/image" Target="../media/image53.wmf"/><Relationship Id="rId15" Type="http://schemas.openxmlformats.org/officeDocument/2006/relationships/image" Target="../media/image58.wmf"/><Relationship Id="rId23" Type="http://schemas.openxmlformats.org/officeDocument/2006/relationships/image" Target="../media/image62.wmf"/><Relationship Id="rId10" Type="http://schemas.openxmlformats.org/officeDocument/2006/relationships/oleObject" Target="../embeddings/oleObject34.bin"/><Relationship Id="rId19" Type="http://schemas.openxmlformats.org/officeDocument/2006/relationships/image" Target="../media/image60.wmf"/><Relationship Id="rId4" Type="http://schemas.openxmlformats.org/officeDocument/2006/relationships/oleObject" Target="../embeddings/oleObject31.bin"/><Relationship Id="rId9" Type="http://schemas.openxmlformats.org/officeDocument/2006/relationships/image" Target="../media/image55.wmf"/><Relationship Id="rId14" Type="http://schemas.openxmlformats.org/officeDocument/2006/relationships/oleObject" Target="../embeddings/oleObject36.bin"/><Relationship Id="rId22" Type="http://schemas.openxmlformats.org/officeDocument/2006/relationships/oleObject" Target="../embeddings/oleObject40.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67.wmf"/><Relationship Id="rId18" Type="http://schemas.openxmlformats.org/officeDocument/2006/relationships/oleObject" Target="../embeddings/oleObject48.bin"/><Relationship Id="rId3" Type="http://schemas.openxmlformats.org/officeDocument/2006/relationships/notesSlide" Target="../notesSlides/notesSlide27.xml"/><Relationship Id="rId21" Type="http://schemas.openxmlformats.org/officeDocument/2006/relationships/image" Target="../media/image71.wmf"/><Relationship Id="rId7" Type="http://schemas.openxmlformats.org/officeDocument/2006/relationships/image" Target="../media/image64.wmf"/><Relationship Id="rId12" Type="http://schemas.openxmlformats.org/officeDocument/2006/relationships/oleObject" Target="../embeddings/oleObject45.bin"/><Relationship Id="rId17" Type="http://schemas.openxmlformats.org/officeDocument/2006/relationships/image" Target="../media/image69.wmf"/><Relationship Id="rId25" Type="http://schemas.openxmlformats.org/officeDocument/2006/relationships/image" Target="../media/image73.wmf"/><Relationship Id="rId2" Type="http://schemas.openxmlformats.org/officeDocument/2006/relationships/slideLayout" Target="../slideLayouts/slideLayout7.xml"/><Relationship Id="rId16" Type="http://schemas.openxmlformats.org/officeDocument/2006/relationships/oleObject" Target="../embeddings/oleObject47.bin"/><Relationship Id="rId20" Type="http://schemas.openxmlformats.org/officeDocument/2006/relationships/oleObject" Target="../embeddings/oleObject49.bin"/><Relationship Id="rId1" Type="http://schemas.openxmlformats.org/officeDocument/2006/relationships/vmlDrawing" Target="../drawings/vmlDrawing11.vml"/><Relationship Id="rId6" Type="http://schemas.openxmlformats.org/officeDocument/2006/relationships/oleObject" Target="../embeddings/oleObject42.bin"/><Relationship Id="rId11" Type="http://schemas.openxmlformats.org/officeDocument/2006/relationships/image" Target="../media/image66.wmf"/><Relationship Id="rId24" Type="http://schemas.openxmlformats.org/officeDocument/2006/relationships/oleObject" Target="../embeddings/oleObject51.bin"/><Relationship Id="rId5" Type="http://schemas.openxmlformats.org/officeDocument/2006/relationships/image" Target="../media/image63.wmf"/><Relationship Id="rId15" Type="http://schemas.openxmlformats.org/officeDocument/2006/relationships/image" Target="../media/image68.wmf"/><Relationship Id="rId23" Type="http://schemas.openxmlformats.org/officeDocument/2006/relationships/image" Target="../media/image72.wmf"/><Relationship Id="rId10" Type="http://schemas.openxmlformats.org/officeDocument/2006/relationships/oleObject" Target="../embeddings/oleObject44.bin"/><Relationship Id="rId19" Type="http://schemas.openxmlformats.org/officeDocument/2006/relationships/image" Target="../media/image70.wmf"/><Relationship Id="rId4" Type="http://schemas.openxmlformats.org/officeDocument/2006/relationships/oleObject" Target="../embeddings/oleObject41.bin"/><Relationship Id="rId9" Type="http://schemas.openxmlformats.org/officeDocument/2006/relationships/image" Target="../media/image65.wmf"/><Relationship Id="rId14" Type="http://schemas.openxmlformats.org/officeDocument/2006/relationships/oleObject" Target="../embeddings/oleObject46.bin"/><Relationship Id="rId22" Type="http://schemas.openxmlformats.org/officeDocument/2006/relationships/oleObject" Target="../embeddings/oleObject50.bin"/></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mlDrawing" Target="../drawings/vmlDrawing12.vml"/><Relationship Id="rId5" Type="http://schemas.openxmlformats.org/officeDocument/2006/relationships/image" Target="../media/image76.wmf"/><Relationship Id="rId4" Type="http://schemas.openxmlformats.org/officeDocument/2006/relationships/oleObject" Target="../embeddings/oleObject52.bin"/></Relationships>
</file>

<file path=ppt/slides/_rels/slide3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8.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0.wmf"/><Relationship Id="rId2" Type="http://schemas.openxmlformats.org/officeDocument/2006/relationships/slideLayout" Target="../slideLayouts/slideLayout8.xml"/><Relationship Id="rId1" Type="http://schemas.openxmlformats.org/officeDocument/2006/relationships/vmlDrawing" Target="../drawings/vmlDrawing13.vml"/><Relationship Id="rId6" Type="http://schemas.openxmlformats.org/officeDocument/2006/relationships/oleObject" Target="../embeddings/oleObject54.bin"/><Relationship Id="rId5" Type="http://schemas.openxmlformats.org/officeDocument/2006/relationships/image" Target="../media/image79.wmf"/><Relationship Id="rId4" Type="http://schemas.openxmlformats.org/officeDocument/2006/relationships/oleObject" Target="../embeddings/oleObject53.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34.xml"/><Relationship Id="rId7" Type="http://schemas.openxmlformats.org/officeDocument/2006/relationships/image" Target="../media/image82.wmf"/><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oleObject" Target="../embeddings/oleObject56.bin"/><Relationship Id="rId5" Type="http://schemas.openxmlformats.org/officeDocument/2006/relationships/image" Target="../media/image81.wmf"/><Relationship Id="rId4" Type="http://schemas.openxmlformats.org/officeDocument/2006/relationships/oleObject" Target="../embeddings/oleObject55.bin"/><Relationship Id="rId9" Type="http://schemas.openxmlformats.org/officeDocument/2006/relationships/image" Target="../media/image83.wmf"/></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vmlDrawing" Target="../drawings/vmlDrawing15.vml"/><Relationship Id="rId5" Type="http://schemas.openxmlformats.org/officeDocument/2006/relationships/image" Target="../media/image88.wmf"/><Relationship Id="rId4" Type="http://schemas.openxmlformats.org/officeDocument/2006/relationships/oleObject" Target="../embeddings/oleObject58.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8.wmf"/><Relationship Id="rId3" Type="http://schemas.openxmlformats.org/officeDocument/2006/relationships/notesSlide" Target="../notesSlides/notesSlide4.xml"/><Relationship Id="rId7" Type="http://schemas.openxmlformats.org/officeDocument/2006/relationships/image" Target="../media/image5.wmf"/><Relationship Id="rId12" Type="http://schemas.openxmlformats.org/officeDocument/2006/relationships/oleObject" Target="../embeddings/oleObject6.bin"/><Relationship Id="rId2" Type="http://schemas.openxmlformats.org/officeDocument/2006/relationships/slideLayout" Target="../slideLayouts/slideLayout3.xml"/><Relationship Id="rId16" Type="http://schemas.openxmlformats.org/officeDocument/2006/relationships/image" Target="../media/image10.png"/><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6.wmf"/><Relationship Id="rId14" Type="http://schemas.openxmlformats.org/officeDocument/2006/relationships/oleObject" Target="../embeddings/oleObject7.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39.xml"/><Relationship Id="rId7" Type="http://schemas.openxmlformats.org/officeDocument/2006/relationships/image" Target="../media/image90.wmf"/><Relationship Id="rId2" Type="http://schemas.openxmlformats.org/officeDocument/2006/relationships/slideLayout" Target="../slideLayouts/slideLayout8.xml"/><Relationship Id="rId1" Type="http://schemas.openxmlformats.org/officeDocument/2006/relationships/vmlDrawing" Target="../drawings/vmlDrawing16.vml"/><Relationship Id="rId6" Type="http://schemas.openxmlformats.org/officeDocument/2006/relationships/oleObject" Target="../embeddings/oleObject60.bin"/><Relationship Id="rId11" Type="http://schemas.openxmlformats.org/officeDocument/2006/relationships/image" Target="../media/image92.wmf"/><Relationship Id="rId5" Type="http://schemas.openxmlformats.org/officeDocument/2006/relationships/image" Target="../media/image89.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91.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notesSlide" Target="../notesSlides/notesSlide40.xml"/><Relationship Id="rId7" Type="http://schemas.openxmlformats.org/officeDocument/2006/relationships/image" Target="../media/image94.wmf"/><Relationship Id="rId2" Type="http://schemas.openxmlformats.org/officeDocument/2006/relationships/slideLayout" Target="../slideLayouts/slideLayout8.xml"/><Relationship Id="rId1" Type="http://schemas.openxmlformats.org/officeDocument/2006/relationships/vmlDrawing" Target="../drawings/vmlDrawing17.vml"/><Relationship Id="rId6" Type="http://schemas.openxmlformats.org/officeDocument/2006/relationships/oleObject" Target="../embeddings/oleObject64.bin"/><Relationship Id="rId11" Type="http://schemas.openxmlformats.org/officeDocument/2006/relationships/image" Target="../media/image96.wmf"/><Relationship Id="rId5" Type="http://schemas.openxmlformats.org/officeDocument/2006/relationships/image" Target="../media/image93.w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95.wmf"/></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notesSlide" Target="../notesSlides/notesSlide44.xml"/><Relationship Id="rId7" Type="http://schemas.openxmlformats.org/officeDocument/2006/relationships/image" Target="../media/image102.wmf"/><Relationship Id="rId2" Type="http://schemas.openxmlformats.org/officeDocument/2006/relationships/slideLayout" Target="../slideLayouts/slideLayout19.xml"/><Relationship Id="rId1" Type="http://schemas.openxmlformats.org/officeDocument/2006/relationships/vmlDrawing" Target="../drawings/vmlDrawing18.vml"/><Relationship Id="rId6" Type="http://schemas.openxmlformats.org/officeDocument/2006/relationships/oleObject" Target="../embeddings/oleObject68.bin"/><Relationship Id="rId5" Type="http://schemas.openxmlformats.org/officeDocument/2006/relationships/image" Target="../media/image101.wmf"/><Relationship Id="rId4" Type="http://schemas.openxmlformats.org/officeDocument/2006/relationships/oleObject" Target="../embeddings/oleObject67.bin"/><Relationship Id="rId9" Type="http://schemas.openxmlformats.org/officeDocument/2006/relationships/image" Target="../media/image103.wmf"/></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0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107.wmf"/><Relationship Id="rId2" Type="http://schemas.openxmlformats.org/officeDocument/2006/relationships/slideLayout" Target="../slideLayouts/slideLayout19.xml"/><Relationship Id="rId1" Type="http://schemas.openxmlformats.org/officeDocument/2006/relationships/vmlDrawing" Target="../drawings/vmlDrawing19.vml"/><Relationship Id="rId6" Type="http://schemas.openxmlformats.org/officeDocument/2006/relationships/oleObject" Target="../embeddings/oleObject71.bin"/><Relationship Id="rId5" Type="http://schemas.openxmlformats.org/officeDocument/2006/relationships/image" Target="../media/image106.wmf"/><Relationship Id="rId4" Type="http://schemas.openxmlformats.org/officeDocument/2006/relationships/oleObject" Target="../embeddings/oleObject70.bin"/></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15.xml"/><Relationship Id="rId5" Type="http://schemas.openxmlformats.org/officeDocument/2006/relationships/image" Target="../media/image112.png"/><Relationship Id="rId4" Type="http://schemas.openxmlformats.org/officeDocument/2006/relationships/image" Target="../media/image111.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9.xml"/><Relationship Id="rId1" Type="http://schemas.openxmlformats.org/officeDocument/2006/relationships/vmlDrawing" Target="../drawings/vmlDrawing20.vml"/><Relationship Id="rId5" Type="http://schemas.openxmlformats.org/officeDocument/2006/relationships/image" Target="../media/image113.wmf"/><Relationship Id="rId4" Type="http://schemas.openxmlformats.org/officeDocument/2006/relationships/oleObject" Target="../embeddings/oleObject72.bin"/></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13.bin"/><Relationship Id="rId3" Type="http://schemas.openxmlformats.org/officeDocument/2006/relationships/notesSlide" Target="../notesSlides/notesSlide8.xml"/><Relationship Id="rId7" Type="http://schemas.openxmlformats.org/officeDocument/2006/relationships/oleObject" Target="../embeddings/oleObject10.bin"/><Relationship Id="rId12" Type="http://schemas.openxmlformats.org/officeDocument/2006/relationships/image" Target="../media/image17.wmf"/><Relationship Id="rId2" Type="http://schemas.openxmlformats.org/officeDocument/2006/relationships/slideLayout" Target="../slideLayouts/slideLayout7.xml"/><Relationship Id="rId16" Type="http://schemas.openxmlformats.org/officeDocument/2006/relationships/image" Target="../media/image19.wmf"/><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oleObject" Target="../embeddings/oleObject12.bin"/><Relationship Id="rId5" Type="http://schemas.openxmlformats.org/officeDocument/2006/relationships/image" Target="../media/image14.wmf"/><Relationship Id="rId15" Type="http://schemas.openxmlformats.org/officeDocument/2006/relationships/oleObject" Target="../embeddings/oleObject14.bin"/><Relationship Id="rId10" Type="http://schemas.openxmlformats.org/officeDocument/2006/relationships/image" Target="../media/image16.wmf"/><Relationship Id="rId4" Type="http://schemas.openxmlformats.org/officeDocument/2006/relationships/oleObject" Target="../embeddings/oleObject8.bin"/><Relationship Id="rId9" Type="http://schemas.openxmlformats.org/officeDocument/2006/relationships/oleObject" Target="../embeddings/oleObject11.bin"/><Relationship Id="rId14" Type="http://schemas.openxmlformats.org/officeDocument/2006/relationships/image" Target="../media/image18.w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Title 1"/>
          <p:cNvSpPr txBox="1">
            <a:spLocks noGrp="1"/>
          </p:cNvSpPr>
          <p:nvPr>
            <p:ph type="title"/>
          </p:nvPr>
        </p:nvSpPr>
        <p:spPr>
          <a:xfrm>
            <a:off x="457200" y="193965"/>
            <a:ext cx="8249478"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Business Analytics: Methods, Models, and Decisions</a:t>
            </a:r>
            <a:endParaRPr sz="3600" b="1" i="0" u="none" strike="noStrike" cap="none" dirty="0">
              <a:solidFill>
                <a:srgbClr val="007FA3"/>
              </a:solidFill>
              <a:latin typeface="+mj-lt"/>
              <a:ea typeface="Arial"/>
              <a:cs typeface="Arial"/>
              <a:sym typeface="Arial"/>
            </a:endParaRPr>
          </a:p>
        </p:txBody>
      </p:sp>
      <p:sp>
        <p:nvSpPr>
          <p:cNvPr id="213" name="Text Placeholder 2"/>
          <p:cNvSpPr txBox="1">
            <a:spLocks noGrp="1"/>
          </p:cNvSpPr>
          <p:nvPr>
            <p:ph type="body" idx="1"/>
          </p:nvPr>
        </p:nvSpPr>
        <p:spPr>
          <a:xfrm>
            <a:off x="457200" y="1366920"/>
            <a:ext cx="1905000" cy="3856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smtClean="0">
                <a:solidFill>
                  <a:srgbClr val="007FA3"/>
                </a:solidFill>
                <a:latin typeface="+mn-lt"/>
                <a:ea typeface="Arial"/>
                <a:cs typeface="Arial"/>
                <a:sym typeface="Arial"/>
              </a:rPr>
              <a:t>Third Edition</a:t>
            </a:r>
            <a:endParaRPr sz="2000" b="0" i="0" u="none" strike="noStrike" cap="none" dirty="0">
              <a:solidFill>
                <a:srgbClr val="007FA3"/>
              </a:solidFill>
              <a:latin typeface="+mn-lt"/>
              <a:ea typeface="Arial"/>
              <a:cs typeface="Arial"/>
              <a:sym typeface="Arial"/>
            </a:endParaRPr>
          </a:p>
        </p:txBody>
      </p:sp>
      <p:sp>
        <p:nvSpPr>
          <p:cNvPr id="214" name="Text Placeholder 3"/>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marR="0" lvl="0" indent="0" algn="ctr" rtl="0">
              <a:spcBef>
                <a:spcPts val="0"/>
              </a:spcBef>
              <a:spcAft>
                <a:spcPts val="0"/>
              </a:spcAft>
              <a:buClr>
                <a:srgbClr val="007FA3"/>
              </a:buClr>
              <a:buSzPts val="4000"/>
              <a:buFont typeface="Arial"/>
              <a:buNone/>
            </a:pPr>
            <a:r>
              <a:rPr lang="en-US" sz="4000" b="1" i="0" u="none" strike="noStrike" cap="none" dirty="0">
                <a:solidFill>
                  <a:schemeClr val="dk1"/>
                </a:solidFill>
                <a:latin typeface="+mn-lt"/>
                <a:ea typeface="Arial"/>
                <a:cs typeface="Arial"/>
                <a:sym typeface="Arial"/>
              </a:rPr>
              <a:t>Chapter </a:t>
            </a:r>
            <a:r>
              <a:rPr lang="en-US" sz="4000" b="1" dirty="0" smtClean="0">
                <a:latin typeface="+mn-lt"/>
              </a:rPr>
              <a:t>14</a:t>
            </a:r>
            <a:endParaRPr sz="4000" b="0" i="0" u="none" strike="noStrike" cap="none" dirty="0">
              <a:solidFill>
                <a:schemeClr val="dk1"/>
              </a:solidFill>
              <a:latin typeface="+mn-lt"/>
              <a:ea typeface="Arial"/>
              <a:cs typeface="Arial"/>
              <a:sym typeface="Arial"/>
            </a:endParaRPr>
          </a:p>
        </p:txBody>
      </p:sp>
      <p:sp>
        <p:nvSpPr>
          <p:cNvPr id="217" name="Text Placeholder 6"/>
          <p:cNvSpPr txBox="1">
            <a:spLocks noGrp="1"/>
          </p:cNvSpPr>
          <p:nvPr>
            <p:ph type="body" idx="2"/>
          </p:nvPr>
        </p:nvSpPr>
        <p:spPr>
          <a:xfrm>
            <a:off x="5172075" y="3533776"/>
            <a:ext cx="3617198" cy="1678304"/>
          </a:xfrm>
          <a:prstGeom prst="rect">
            <a:avLst/>
          </a:prstGeom>
          <a:noFill/>
          <a:ln>
            <a:noFill/>
          </a:ln>
        </p:spPr>
        <p:txBody>
          <a:bodyPr spcFirstLastPara="1" wrap="square" lIns="0" tIns="0" rIns="0" bIns="0" anchor="b" anchorCtr="0">
            <a:noAutofit/>
          </a:bodyPr>
          <a:lstStyle/>
          <a:p>
            <a:pPr marL="0" lvl="0" indent="0" algn="ctr">
              <a:buSzPts val="3600"/>
            </a:pPr>
            <a:r>
              <a:rPr lang="en-US" sz="3600" dirty="0">
                <a:latin typeface="+mn-lt"/>
              </a:rPr>
              <a:t>Integer and Nonlinear Optimization</a:t>
            </a:r>
          </a:p>
        </p:txBody>
      </p:sp>
      <p:pic>
        <p:nvPicPr>
          <p:cNvPr id="8" name="Picture 5" descr="Front Cover: Business Analytics: Methods, Models, and Decisions Third Edition by Evan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325" y="1905000"/>
            <a:ext cx="3470275"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215" name="Text Placeholder 4"/>
          <p:cNvSpPr txBox="1">
            <a:spLocks noGrp="1"/>
          </p:cNvSpPr>
          <p:nvPr>
            <p:ph type="body" idx="3"/>
          </p:nvPr>
        </p:nvSpPr>
        <p:spPr>
          <a:xfrm>
            <a:off x="1700785" y="6448760"/>
            <a:ext cx="5962840" cy="260432"/>
          </a:xfrm>
          <a:prstGeom prst="rect">
            <a:avLst/>
          </a:prstGeom>
          <a:noFill/>
          <a:ln>
            <a:noFill/>
          </a:ln>
        </p:spPr>
        <p:txBody>
          <a:bodyPr spcFirstLastPara="1" wrap="square" lIns="0" tIns="0" rIns="0" bIns="0" anchor="t" anchorCtr="0">
            <a:noAutofit/>
          </a:bodyPr>
          <a:lstStyle/>
          <a:p>
            <a:pPr marL="0" lvl="0" indent="0" algn="ctr">
              <a:buClr>
                <a:srgbClr val="000000"/>
              </a:buClr>
              <a:buSzPts val="1200"/>
            </a:pP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Copyright </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2020, 2016</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2013 Pearson Education, Inc. All Rights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Reserved</a:t>
            </a:r>
            <a:endPar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endParaRPr>
          </a:p>
        </p:txBody>
      </p:sp>
    </p:spTree>
    <p:extLst>
      <p:ext uri="{BB962C8B-B14F-4D97-AF65-F5344CB8AC3E}">
        <p14:creationId xmlns:p14="http://schemas.microsoft.com/office/powerpoint/2010/main" val="42692257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Title 1"/>
          <p:cNvSpPr txBox="1">
            <a:spLocks noGrp="1"/>
          </p:cNvSpPr>
          <p:nvPr>
            <p:ph type="title"/>
          </p:nvPr>
        </p:nvSpPr>
        <p:spPr>
          <a:xfrm>
            <a:off x="457200" y="215372"/>
            <a:ext cx="8302752"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Workforce-Scheduling Models</a:t>
            </a:r>
            <a:endParaRPr sz="3600" b="1" i="0" u="none" strike="noStrike" cap="none" dirty="0">
              <a:solidFill>
                <a:srgbClr val="007FA3"/>
              </a:solidFill>
              <a:latin typeface="+mj-lt"/>
              <a:ea typeface="Arial"/>
              <a:cs typeface="Arial"/>
              <a:sym typeface="Arial"/>
            </a:endParaRPr>
          </a:p>
        </p:txBody>
      </p:sp>
      <p:sp>
        <p:nvSpPr>
          <p:cNvPr id="307" name="Content placeholder 2"/>
          <p:cNvSpPr txBox="1">
            <a:spLocks noGrp="1"/>
          </p:cNvSpPr>
          <p:nvPr>
            <p:ph type="body" idx="1"/>
          </p:nvPr>
        </p:nvSpPr>
        <p:spPr>
          <a:xfrm>
            <a:off x="457200" y="1612075"/>
            <a:ext cx="8229600" cy="3060509"/>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Workforce scheduling is a practical, yet highly complex, problem in many businesses such as food service, hospitals, and airlines.</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Typically a huge number of possible schedules exist and customer demand varies by day of week and time of day, further complicating the problem of assigning workers to time slots.</a:t>
            </a:r>
            <a:endParaRPr sz="2400" dirty="0">
              <a:latin typeface="+mn-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Title 1"/>
          <p:cNvSpPr txBox="1">
            <a:spLocks noGrp="1"/>
          </p:cNvSpPr>
          <p:nvPr>
            <p:ph type="title"/>
          </p:nvPr>
        </p:nvSpPr>
        <p:spPr>
          <a:xfrm>
            <a:off x="457199" y="215372"/>
            <a:ext cx="8305791"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14.3</a:t>
            </a:r>
            <a:r>
              <a:rPr lang="en-US" sz="3600" b="1" i="0" u="none" strike="noStrike" cap="none" dirty="0">
                <a:solidFill>
                  <a:srgbClr val="007FA3"/>
                </a:solidFill>
                <a:latin typeface="+mj-lt"/>
                <a:ea typeface="Arial"/>
                <a:cs typeface="Arial"/>
                <a:sym typeface="Arial"/>
              </a:rPr>
              <a:t>: Brewer </a:t>
            </a:r>
            <a:r>
              <a:rPr lang="en-US" sz="3600" b="1" i="0" u="none" strike="noStrike" cap="none" dirty="0" smtClean="0">
                <a:solidFill>
                  <a:srgbClr val="007FA3"/>
                </a:solidFill>
                <a:latin typeface="+mj-lt"/>
                <a:ea typeface="Arial"/>
                <a:cs typeface="Arial"/>
                <a:sym typeface="Arial"/>
              </a:rPr>
              <a:t>Services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313" name="content placeholder 2"/>
          <p:cNvSpPr txBox="1">
            <a:spLocks noGrp="1"/>
          </p:cNvSpPr>
          <p:nvPr>
            <p:ph type="body" idx="1"/>
          </p:nvPr>
        </p:nvSpPr>
        <p:spPr>
          <a:xfrm>
            <a:off x="457200" y="1611765"/>
            <a:ext cx="4953000" cy="4031843"/>
          </a:xfrm>
          <a:prstGeom prst="rect">
            <a:avLst/>
          </a:prstGeom>
          <a:noFill/>
          <a:ln>
            <a:noFill/>
          </a:ln>
        </p:spPr>
        <p:txBody>
          <a:bodyPr spcFirstLastPara="1" wrap="square" lIns="91425" tIns="91425" rIns="91425" bIns="91425" anchor="t" anchorCtr="0">
            <a:noAutofit/>
          </a:bodyPr>
          <a:lstStyle/>
          <a:p>
            <a:pPr marL="255650" marR="0" lvl="0" indent="-255650" algn="l" rtl="0">
              <a:spcBef>
                <a:spcPts val="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Brewer Services schedules customer service workers on Monday to Friday, 8 a.m. to 5 p.m.</a:t>
            </a:r>
            <a:endParaRPr sz="2000" dirty="0">
              <a:latin typeface="+mn-lt"/>
            </a:endParaRPr>
          </a:p>
          <a:p>
            <a:pPr marL="255650" marR="0" lvl="0" indent="-255650" algn="l" rtl="0">
              <a:spcBef>
                <a:spcPts val="15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Staffing requirements are shown in the table.</a:t>
            </a:r>
            <a:endParaRPr sz="2000" dirty="0">
              <a:latin typeface="+mn-lt"/>
            </a:endParaRPr>
          </a:p>
          <a:p>
            <a:pPr marL="255650" marR="0" lvl="0" indent="-255650" algn="l" rtl="0">
              <a:spcBef>
                <a:spcPts val="15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5 permanent employees work all day.</a:t>
            </a:r>
            <a:endParaRPr sz="2000" dirty="0">
              <a:latin typeface="+mn-lt"/>
            </a:endParaRPr>
          </a:p>
          <a:p>
            <a:pPr marL="255650" marR="0" lvl="0" indent="-255650" algn="l" rtl="0">
              <a:spcBef>
                <a:spcPts val="15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Part-time employees work 4-hour shifts.</a:t>
            </a:r>
            <a:endParaRPr sz="2000" dirty="0">
              <a:latin typeface="+mn-lt"/>
            </a:endParaRPr>
          </a:p>
          <a:p>
            <a:pPr marL="255650" marR="0" lvl="0" indent="-255650" algn="l" rtl="0">
              <a:spcBef>
                <a:spcPts val="15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What is the minimum number of part-time employees needed to meet staffing requirements?</a:t>
            </a:r>
            <a:endParaRPr sz="2000" b="0" i="0" u="none" strike="noStrike" cap="none" dirty="0">
              <a:solidFill>
                <a:srgbClr val="000000"/>
              </a:solidFill>
              <a:latin typeface="+mn-lt"/>
              <a:sym typeface="Arial"/>
            </a:endParaRPr>
          </a:p>
        </p:txBody>
      </p:sp>
      <p:graphicFrame>
        <p:nvGraphicFramePr>
          <p:cNvPr id="314" name="Table 3"/>
          <p:cNvGraphicFramePr/>
          <p:nvPr>
            <p:extLst>
              <p:ext uri="{D42A27DB-BD31-4B8C-83A1-F6EECF244321}">
                <p14:modId xmlns:p14="http://schemas.microsoft.com/office/powerpoint/2010/main" val="526748172"/>
              </p:ext>
            </p:extLst>
          </p:nvPr>
        </p:nvGraphicFramePr>
        <p:xfrm>
          <a:off x="5562591" y="1816327"/>
          <a:ext cx="3200400" cy="2762695"/>
        </p:xfrm>
        <a:graphic>
          <a:graphicData uri="http://schemas.openxmlformats.org/drawingml/2006/table">
            <a:tbl>
              <a:tblPr firstRow="1" bandRow="1">
                <a:tableStyleId>{5940675A-B579-460E-94D1-54222C63F5DA}</a:tableStyleId>
              </a:tblPr>
              <a:tblGrid>
                <a:gridCol w="1091050">
                  <a:extLst>
                    <a:ext uri="{9D8B030D-6E8A-4147-A177-3AD203B41FA5}">
                      <a16:colId xmlns:a16="http://schemas.microsoft.com/office/drawing/2014/main" val="20000"/>
                    </a:ext>
                  </a:extLst>
                </a:gridCol>
                <a:gridCol w="2109350">
                  <a:extLst>
                    <a:ext uri="{9D8B030D-6E8A-4147-A177-3AD203B41FA5}">
                      <a16:colId xmlns:a16="http://schemas.microsoft.com/office/drawing/2014/main" val="20001"/>
                    </a:ext>
                  </a:extLst>
                </a:gridCol>
              </a:tblGrid>
              <a:tr h="293725">
                <a:tc>
                  <a:txBody>
                    <a:bodyPr/>
                    <a:lstStyle/>
                    <a:p>
                      <a:pPr marL="0" marR="0" lvl="0" indent="0" algn="l" rtl="0">
                        <a:spcBef>
                          <a:spcPts val="0"/>
                        </a:spcBef>
                        <a:spcAft>
                          <a:spcPts val="0"/>
                        </a:spcAft>
                        <a:buNone/>
                      </a:pPr>
                      <a:r>
                        <a:rPr lang="en-US" sz="1200" b="1" u="none" strike="noStrike" cap="none" dirty="0"/>
                        <a:t>Hour</a:t>
                      </a:r>
                      <a:endParaRPr sz="1200" b="1" dirty="0"/>
                    </a:p>
                  </a:txBody>
                  <a:tcPr marL="91450" marR="91450" marT="45725" marB="45725"/>
                </a:tc>
                <a:tc>
                  <a:txBody>
                    <a:bodyPr/>
                    <a:lstStyle/>
                    <a:p>
                      <a:pPr marL="0" marR="0" lvl="0" indent="0" algn="ctr" rtl="0">
                        <a:spcBef>
                          <a:spcPts val="0"/>
                        </a:spcBef>
                        <a:spcAft>
                          <a:spcPts val="0"/>
                        </a:spcAft>
                        <a:buNone/>
                      </a:pPr>
                      <a:r>
                        <a:rPr lang="en-US" sz="1200" b="1" dirty="0"/>
                        <a:t>Minimum Staff Required</a:t>
                      </a:r>
                      <a:endParaRPr sz="1200" b="1" dirty="0"/>
                    </a:p>
                  </a:txBody>
                  <a:tcPr marL="91450" marR="91450" marT="45725" marB="45725"/>
                </a:tc>
                <a:extLst>
                  <a:ext uri="{0D108BD9-81ED-4DB2-BD59-A6C34878D82A}">
                    <a16:rowId xmlns:a16="http://schemas.microsoft.com/office/drawing/2014/main" val="10000"/>
                  </a:ext>
                </a:extLst>
              </a:tr>
              <a:tr h="264350">
                <a:tc>
                  <a:txBody>
                    <a:bodyPr/>
                    <a:lstStyle/>
                    <a:p>
                      <a:pPr marL="0" marR="0" lvl="0" indent="0" algn="l" rtl="0">
                        <a:spcBef>
                          <a:spcPts val="0"/>
                        </a:spcBef>
                        <a:spcAft>
                          <a:spcPts val="0"/>
                        </a:spcAft>
                        <a:buNone/>
                      </a:pPr>
                      <a:r>
                        <a:rPr lang="en-US" sz="1200" dirty="0"/>
                        <a:t>8-9</a:t>
                      </a:r>
                      <a:endParaRPr sz="1200" dirty="0"/>
                    </a:p>
                  </a:txBody>
                  <a:tcPr marL="91450" marR="91450" marT="45725" marB="45725"/>
                </a:tc>
                <a:tc>
                  <a:txBody>
                    <a:bodyPr/>
                    <a:lstStyle/>
                    <a:p>
                      <a:pPr marL="0" marR="0" lvl="0" indent="0" algn="ctr" rtl="0">
                        <a:spcBef>
                          <a:spcPts val="0"/>
                        </a:spcBef>
                        <a:spcAft>
                          <a:spcPts val="0"/>
                        </a:spcAft>
                        <a:buNone/>
                      </a:pPr>
                      <a:r>
                        <a:rPr lang="en-US" sz="1200" dirty="0"/>
                        <a:t>5</a:t>
                      </a:r>
                      <a:endParaRPr sz="1200" dirty="0"/>
                    </a:p>
                  </a:txBody>
                  <a:tcPr marL="91450" marR="91450" marT="45725" marB="45725"/>
                </a:tc>
                <a:extLst>
                  <a:ext uri="{0D108BD9-81ED-4DB2-BD59-A6C34878D82A}">
                    <a16:rowId xmlns:a16="http://schemas.microsoft.com/office/drawing/2014/main" val="10001"/>
                  </a:ext>
                </a:extLst>
              </a:tr>
              <a:tr h="264350">
                <a:tc>
                  <a:txBody>
                    <a:bodyPr/>
                    <a:lstStyle/>
                    <a:p>
                      <a:pPr marL="0" marR="0" lvl="0" indent="0" algn="l" rtl="0">
                        <a:spcBef>
                          <a:spcPts val="0"/>
                        </a:spcBef>
                        <a:spcAft>
                          <a:spcPts val="0"/>
                        </a:spcAft>
                        <a:buNone/>
                      </a:pPr>
                      <a:r>
                        <a:rPr lang="en-US" sz="1200" dirty="0"/>
                        <a:t>9-10</a:t>
                      </a:r>
                      <a:endParaRPr sz="1200" dirty="0"/>
                    </a:p>
                  </a:txBody>
                  <a:tcPr marL="91450" marR="91450" marT="45725" marB="45725"/>
                </a:tc>
                <a:tc>
                  <a:txBody>
                    <a:bodyPr/>
                    <a:lstStyle/>
                    <a:p>
                      <a:pPr marL="0" marR="0" lvl="0" indent="0" algn="ctr" rtl="0">
                        <a:spcBef>
                          <a:spcPts val="0"/>
                        </a:spcBef>
                        <a:spcAft>
                          <a:spcPts val="0"/>
                        </a:spcAft>
                        <a:buNone/>
                      </a:pPr>
                      <a:r>
                        <a:rPr lang="en-US" sz="1200" dirty="0"/>
                        <a:t>12</a:t>
                      </a:r>
                      <a:endParaRPr sz="1200" dirty="0"/>
                    </a:p>
                  </a:txBody>
                  <a:tcPr marL="91450" marR="91450" marT="45725" marB="45725"/>
                </a:tc>
                <a:extLst>
                  <a:ext uri="{0D108BD9-81ED-4DB2-BD59-A6C34878D82A}">
                    <a16:rowId xmlns:a16="http://schemas.microsoft.com/office/drawing/2014/main" val="10002"/>
                  </a:ext>
                </a:extLst>
              </a:tr>
              <a:tr h="264350">
                <a:tc>
                  <a:txBody>
                    <a:bodyPr/>
                    <a:lstStyle/>
                    <a:p>
                      <a:pPr marL="0" marR="0" lvl="0" indent="0" algn="l" rtl="0">
                        <a:spcBef>
                          <a:spcPts val="0"/>
                        </a:spcBef>
                        <a:spcAft>
                          <a:spcPts val="0"/>
                        </a:spcAft>
                        <a:buNone/>
                      </a:pPr>
                      <a:r>
                        <a:rPr lang="en-US" sz="1200" dirty="0"/>
                        <a:t>10-11</a:t>
                      </a:r>
                      <a:endParaRPr sz="1200" dirty="0"/>
                    </a:p>
                  </a:txBody>
                  <a:tcPr marL="91450" marR="91450" marT="45725" marB="45725"/>
                </a:tc>
                <a:tc>
                  <a:txBody>
                    <a:bodyPr/>
                    <a:lstStyle/>
                    <a:p>
                      <a:pPr marL="0" marR="0" lvl="0" indent="0" algn="ctr" rtl="0">
                        <a:spcBef>
                          <a:spcPts val="0"/>
                        </a:spcBef>
                        <a:spcAft>
                          <a:spcPts val="0"/>
                        </a:spcAft>
                        <a:buNone/>
                      </a:pPr>
                      <a:r>
                        <a:rPr lang="en-US" sz="1200" dirty="0"/>
                        <a:t>15</a:t>
                      </a:r>
                      <a:endParaRPr sz="1200" dirty="0"/>
                    </a:p>
                  </a:txBody>
                  <a:tcPr marL="91450" marR="91450" marT="45725" marB="45725"/>
                </a:tc>
                <a:extLst>
                  <a:ext uri="{0D108BD9-81ED-4DB2-BD59-A6C34878D82A}">
                    <a16:rowId xmlns:a16="http://schemas.microsoft.com/office/drawing/2014/main" val="10003"/>
                  </a:ext>
                </a:extLst>
              </a:tr>
              <a:tr h="264350">
                <a:tc>
                  <a:txBody>
                    <a:bodyPr/>
                    <a:lstStyle/>
                    <a:p>
                      <a:pPr marL="0" marR="0" lvl="0" indent="0" algn="l" rtl="0">
                        <a:spcBef>
                          <a:spcPts val="0"/>
                        </a:spcBef>
                        <a:spcAft>
                          <a:spcPts val="0"/>
                        </a:spcAft>
                        <a:buNone/>
                      </a:pPr>
                      <a:r>
                        <a:rPr lang="en-US" sz="1200" dirty="0"/>
                        <a:t>11-Noon</a:t>
                      </a:r>
                      <a:endParaRPr sz="1200" dirty="0"/>
                    </a:p>
                  </a:txBody>
                  <a:tcPr marL="91450" marR="91450" marT="45725" marB="45725"/>
                </a:tc>
                <a:tc>
                  <a:txBody>
                    <a:bodyPr/>
                    <a:lstStyle/>
                    <a:p>
                      <a:pPr marL="0" marR="0" lvl="0" indent="0" algn="ctr" rtl="0">
                        <a:spcBef>
                          <a:spcPts val="0"/>
                        </a:spcBef>
                        <a:spcAft>
                          <a:spcPts val="0"/>
                        </a:spcAft>
                        <a:buNone/>
                      </a:pPr>
                      <a:r>
                        <a:rPr lang="en-US" sz="1200" dirty="0"/>
                        <a:t>12</a:t>
                      </a:r>
                      <a:endParaRPr sz="1200" dirty="0"/>
                    </a:p>
                  </a:txBody>
                  <a:tcPr marL="91450" marR="91450" marT="45725" marB="45725"/>
                </a:tc>
                <a:extLst>
                  <a:ext uri="{0D108BD9-81ED-4DB2-BD59-A6C34878D82A}">
                    <a16:rowId xmlns:a16="http://schemas.microsoft.com/office/drawing/2014/main" val="10004"/>
                  </a:ext>
                </a:extLst>
              </a:tr>
              <a:tr h="264350">
                <a:tc>
                  <a:txBody>
                    <a:bodyPr/>
                    <a:lstStyle/>
                    <a:p>
                      <a:pPr marL="0" marR="0" lvl="0" indent="0" algn="l" rtl="0">
                        <a:spcBef>
                          <a:spcPts val="0"/>
                        </a:spcBef>
                        <a:spcAft>
                          <a:spcPts val="0"/>
                        </a:spcAft>
                        <a:buNone/>
                      </a:pPr>
                      <a:r>
                        <a:rPr lang="en-US" sz="1200" dirty="0"/>
                        <a:t>Noon-1</a:t>
                      </a:r>
                      <a:endParaRPr sz="1200" dirty="0"/>
                    </a:p>
                  </a:txBody>
                  <a:tcPr marL="91450" marR="91450" marT="45725" marB="45725"/>
                </a:tc>
                <a:tc>
                  <a:txBody>
                    <a:bodyPr/>
                    <a:lstStyle/>
                    <a:p>
                      <a:pPr marL="0" marR="0" lvl="0" indent="0" algn="ctr" rtl="0">
                        <a:spcBef>
                          <a:spcPts val="0"/>
                        </a:spcBef>
                        <a:spcAft>
                          <a:spcPts val="0"/>
                        </a:spcAft>
                        <a:buNone/>
                      </a:pPr>
                      <a:r>
                        <a:rPr lang="en-US" sz="1200" dirty="0"/>
                        <a:t>11</a:t>
                      </a:r>
                      <a:endParaRPr sz="1200" dirty="0"/>
                    </a:p>
                  </a:txBody>
                  <a:tcPr marL="91450" marR="91450" marT="45725" marB="45725"/>
                </a:tc>
                <a:extLst>
                  <a:ext uri="{0D108BD9-81ED-4DB2-BD59-A6C34878D82A}">
                    <a16:rowId xmlns:a16="http://schemas.microsoft.com/office/drawing/2014/main" val="10005"/>
                  </a:ext>
                </a:extLst>
              </a:tr>
              <a:tr h="264350">
                <a:tc>
                  <a:txBody>
                    <a:bodyPr/>
                    <a:lstStyle/>
                    <a:p>
                      <a:pPr marL="0" marR="0" lvl="0" indent="0" algn="l" rtl="0">
                        <a:spcBef>
                          <a:spcPts val="0"/>
                        </a:spcBef>
                        <a:spcAft>
                          <a:spcPts val="0"/>
                        </a:spcAft>
                        <a:buNone/>
                      </a:pPr>
                      <a:r>
                        <a:rPr lang="en-US" sz="1200" dirty="0"/>
                        <a:t>1-2</a:t>
                      </a:r>
                      <a:endParaRPr sz="1200" dirty="0"/>
                    </a:p>
                  </a:txBody>
                  <a:tcPr marL="91450" marR="91450" marT="45725" marB="45725"/>
                </a:tc>
                <a:tc>
                  <a:txBody>
                    <a:bodyPr/>
                    <a:lstStyle/>
                    <a:p>
                      <a:pPr marL="0" marR="0" lvl="0" indent="0" algn="ctr" rtl="0">
                        <a:spcBef>
                          <a:spcPts val="0"/>
                        </a:spcBef>
                        <a:spcAft>
                          <a:spcPts val="0"/>
                        </a:spcAft>
                        <a:buNone/>
                      </a:pPr>
                      <a:r>
                        <a:rPr lang="en-US" sz="1200" dirty="0"/>
                        <a:t>18</a:t>
                      </a:r>
                      <a:endParaRPr sz="1200" dirty="0"/>
                    </a:p>
                  </a:txBody>
                  <a:tcPr marL="91450" marR="91450" marT="45725" marB="45725"/>
                </a:tc>
                <a:extLst>
                  <a:ext uri="{0D108BD9-81ED-4DB2-BD59-A6C34878D82A}">
                    <a16:rowId xmlns:a16="http://schemas.microsoft.com/office/drawing/2014/main" val="10006"/>
                  </a:ext>
                </a:extLst>
              </a:tr>
              <a:tr h="264350">
                <a:tc>
                  <a:txBody>
                    <a:bodyPr/>
                    <a:lstStyle/>
                    <a:p>
                      <a:pPr marL="0" marR="0" lvl="0" indent="0" algn="l" rtl="0">
                        <a:spcBef>
                          <a:spcPts val="0"/>
                        </a:spcBef>
                        <a:spcAft>
                          <a:spcPts val="0"/>
                        </a:spcAft>
                        <a:buNone/>
                      </a:pPr>
                      <a:r>
                        <a:rPr lang="en-US" sz="1200" dirty="0"/>
                        <a:t>2-3</a:t>
                      </a:r>
                      <a:endParaRPr sz="1200" dirty="0"/>
                    </a:p>
                  </a:txBody>
                  <a:tcPr marL="91450" marR="91450" marT="45725" marB="45725"/>
                </a:tc>
                <a:tc>
                  <a:txBody>
                    <a:bodyPr/>
                    <a:lstStyle/>
                    <a:p>
                      <a:pPr marL="0" marR="0" lvl="0" indent="0" algn="ctr" rtl="0">
                        <a:spcBef>
                          <a:spcPts val="0"/>
                        </a:spcBef>
                        <a:spcAft>
                          <a:spcPts val="0"/>
                        </a:spcAft>
                        <a:buNone/>
                      </a:pPr>
                      <a:r>
                        <a:rPr lang="en-US" sz="1200" dirty="0"/>
                        <a:t>17</a:t>
                      </a:r>
                      <a:endParaRPr sz="1200" dirty="0"/>
                    </a:p>
                  </a:txBody>
                  <a:tcPr marL="91450" marR="91450" marT="45725" marB="45725"/>
                </a:tc>
                <a:extLst>
                  <a:ext uri="{0D108BD9-81ED-4DB2-BD59-A6C34878D82A}">
                    <a16:rowId xmlns:a16="http://schemas.microsoft.com/office/drawing/2014/main" val="10007"/>
                  </a:ext>
                </a:extLst>
              </a:tr>
              <a:tr h="264350">
                <a:tc>
                  <a:txBody>
                    <a:bodyPr/>
                    <a:lstStyle/>
                    <a:p>
                      <a:pPr marL="0" marR="0" lvl="0" indent="0" algn="l" rtl="0">
                        <a:spcBef>
                          <a:spcPts val="0"/>
                        </a:spcBef>
                        <a:spcAft>
                          <a:spcPts val="0"/>
                        </a:spcAft>
                        <a:buNone/>
                      </a:pPr>
                      <a:r>
                        <a:rPr lang="en-US" sz="1200" dirty="0"/>
                        <a:t>3-4</a:t>
                      </a:r>
                      <a:endParaRPr sz="1200" dirty="0"/>
                    </a:p>
                  </a:txBody>
                  <a:tcPr marL="91450" marR="91450" marT="45725" marB="45725"/>
                </a:tc>
                <a:tc>
                  <a:txBody>
                    <a:bodyPr/>
                    <a:lstStyle/>
                    <a:p>
                      <a:pPr marL="0" marR="0" lvl="0" indent="0" algn="ctr" rtl="0">
                        <a:spcBef>
                          <a:spcPts val="0"/>
                        </a:spcBef>
                        <a:spcAft>
                          <a:spcPts val="0"/>
                        </a:spcAft>
                        <a:buNone/>
                      </a:pPr>
                      <a:r>
                        <a:rPr lang="en-US" sz="1200" dirty="0"/>
                        <a:t>19</a:t>
                      </a:r>
                      <a:endParaRPr sz="1200" dirty="0"/>
                    </a:p>
                  </a:txBody>
                  <a:tcPr marL="91450" marR="91450" marT="45725" marB="45725"/>
                </a:tc>
                <a:extLst>
                  <a:ext uri="{0D108BD9-81ED-4DB2-BD59-A6C34878D82A}">
                    <a16:rowId xmlns:a16="http://schemas.microsoft.com/office/drawing/2014/main" val="10008"/>
                  </a:ext>
                </a:extLst>
              </a:tr>
              <a:tr h="178725">
                <a:tc>
                  <a:txBody>
                    <a:bodyPr/>
                    <a:lstStyle/>
                    <a:p>
                      <a:pPr marL="0" marR="0" lvl="0" indent="0" algn="l" rtl="0">
                        <a:spcBef>
                          <a:spcPts val="0"/>
                        </a:spcBef>
                        <a:spcAft>
                          <a:spcPts val="0"/>
                        </a:spcAft>
                        <a:buNone/>
                      </a:pPr>
                      <a:r>
                        <a:rPr lang="en-US" sz="1200" dirty="0"/>
                        <a:t>4-5</a:t>
                      </a:r>
                      <a:endParaRPr sz="1200" dirty="0"/>
                    </a:p>
                  </a:txBody>
                  <a:tcPr marL="91450" marR="91450" marT="45725" marB="45725"/>
                </a:tc>
                <a:tc>
                  <a:txBody>
                    <a:bodyPr/>
                    <a:lstStyle/>
                    <a:p>
                      <a:pPr marL="0" marR="0" lvl="0" indent="0" algn="ctr" rtl="0">
                        <a:spcBef>
                          <a:spcPts val="0"/>
                        </a:spcBef>
                        <a:spcAft>
                          <a:spcPts val="0"/>
                        </a:spcAft>
                        <a:buNone/>
                      </a:pPr>
                      <a:r>
                        <a:rPr lang="en-US" sz="1200" dirty="0"/>
                        <a:t>14</a:t>
                      </a:r>
                      <a:endParaRPr sz="1200" dirty="0"/>
                    </a:p>
                  </a:txBody>
                  <a:tcPr marL="91450" marR="91450" marT="45725" marB="45725"/>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14.3: Brewer Services </a:t>
            </a:r>
            <a:r>
              <a:rPr lang="en-US" sz="2000" b="0" dirty="0">
                <a:latin typeface="+mj-lt"/>
              </a:rPr>
              <a:t>(2 of 2)</a:t>
            </a:r>
            <a:endParaRPr lang="en-US" dirty="0">
              <a:latin typeface="+mj-lt"/>
            </a:endParaRPr>
          </a:p>
        </p:txBody>
      </p:sp>
      <p:sp>
        <p:nvSpPr>
          <p:cNvPr id="3" name="content Placeholder 2"/>
          <p:cNvSpPr>
            <a:spLocks noGrp="1"/>
          </p:cNvSpPr>
          <p:nvPr>
            <p:ph type="body" idx="1"/>
          </p:nvPr>
        </p:nvSpPr>
        <p:spPr>
          <a:xfrm>
            <a:off x="457200" y="1600201"/>
            <a:ext cx="2103120" cy="484631"/>
          </a:xfrm>
        </p:spPr>
        <p:txBody>
          <a:bodyPr/>
          <a:lstStyle/>
          <a:p>
            <a:pPr marL="256032" lvl="0" indent="-256032">
              <a:buSzPct val="100000"/>
            </a:pPr>
            <a:r>
              <a:rPr lang="en-US" sz="1600" dirty="0">
                <a:solidFill>
                  <a:srgbClr val="000000"/>
                </a:solidFill>
                <a:latin typeface="+mn-lt"/>
              </a:rPr>
              <a:t>Model development</a:t>
            </a:r>
          </a:p>
        </p:txBody>
      </p:sp>
      <p:sp>
        <p:nvSpPr>
          <p:cNvPr id="4" name="content Placeholder 3"/>
          <p:cNvSpPr>
            <a:spLocks noGrp="1"/>
          </p:cNvSpPr>
          <p:nvPr>
            <p:ph type="body" idx="2"/>
          </p:nvPr>
        </p:nvSpPr>
        <p:spPr>
          <a:xfrm>
            <a:off x="452718" y="2191588"/>
            <a:ext cx="637551" cy="350979"/>
          </a:xfrm>
        </p:spPr>
        <p:txBody>
          <a:bodyPr/>
          <a:lstStyle/>
          <a:p>
            <a:pPr marL="742950" lvl="1" indent="-285750">
              <a:buSzPct val="100000"/>
            </a:pPr>
            <a:r>
              <a:rPr lang="en-US" sz="1600" dirty="0" smtClean="0">
                <a:solidFill>
                  <a:srgbClr val="000000"/>
                </a:solidFill>
                <a:latin typeface="+mn-lt"/>
              </a:rPr>
              <a:t>  </a:t>
            </a:r>
            <a:endParaRPr lang="en-US" sz="1600" dirty="0">
              <a:solidFill>
                <a:srgbClr val="000000"/>
              </a:solidFill>
              <a:latin typeface="+mn-lt"/>
            </a:endParaRPr>
          </a:p>
        </p:txBody>
      </p:sp>
      <p:graphicFrame>
        <p:nvGraphicFramePr>
          <p:cNvPr id="10" name="Object 4" descr="X sub i"/>
          <p:cNvGraphicFramePr>
            <a:graphicFrameLocks noChangeAspect="1"/>
          </p:cNvGraphicFramePr>
          <p:nvPr>
            <p:extLst>
              <p:ext uri="{D42A27DB-BD31-4B8C-83A1-F6EECF244321}">
                <p14:modId xmlns:p14="http://schemas.microsoft.com/office/powerpoint/2010/main" val="1149436161"/>
              </p:ext>
            </p:extLst>
          </p:nvPr>
        </p:nvGraphicFramePr>
        <p:xfrm>
          <a:off x="1215599" y="2289739"/>
          <a:ext cx="256531" cy="277245"/>
        </p:xfrm>
        <a:graphic>
          <a:graphicData uri="http://schemas.openxmlformats.org/presentationml/2006/ole">
            <mc:AlternateContent xmlns:mc="http://schemas.openxmlformats.org/markup-compatibility/2006">
              <mc:Choice xmlns:v="urn:schemas-microsoft-com:vml" Requires="v">
                <p:oleObj spid="_x0000_s26671" name="Equation" r:id="rId4" imgW="190440" imgH="228600" progId="Equation.DSMT4">
                  <p:embed/>
                </p:oleObj>
              </mc:Choice>
              <mc:Fallback>
                <p:oleObj name="Equation" r:id="rId4" imgW="190440" imgH="228600" progId="Equation.DSMT4">
                  <p:embed/>
                  <p:pic>
                    <p:nvPicPr>
                      <p:cNvPr id="25" name="Object 4" descr="X sub i"/>
                      <p:cNvPicPr/>
                      <p:nvPr/>
                    </p:nvPicPr>
                    <p:blipFill>
                      <a:blip r:embed="rId5"/>
                      <a:stretch>
                        <a:fillRect/>
                      </a:stretch>
                    </p:blipFill>
                    <p:spPr>
                      <a:xfrm>
                        <a:off x="1215599" y="2289739"/>
                        <a:ext cx="256531" cy="277245"/>
                      </a:xfrm>
                      <a:prstGeom prst="rect">
                        <a:avLst/>
                      </a:prstGeom>
                    </p:spPr>
                  </p:pic>
                </p:oleObj>
              </mc:Fallback>
            </mc:AlternateContent>
          </a:graphicData>
        </a:graphic>
      </p:graphicFrame>
      <p:sp>
        <p:nvSpPr>
          <p:cNvPr id="5" name="content Placeholder 4"/>
          <p:cNvSpPr>
            <a:spLocks noGrp="1"/>
          </p:cNvSpPr>
          <p:nvPr>
            <p:ph type="body" idx="3"/>
          </p:nvPr>
        </p:nvSpPr>
        <p:spPr>
          <a:xfrm>
            <a:off x="1597460" y="2273885"/>
            <a:ext cx="6295554" cy="314444"/>
          </a:xfrm>
        </p:spPr>
        <p:txBody>
          <a:bodyPr/>
          <a:lstStyle/>
          <a:p>
            <a:pPr marL="0" lvl="1" indent="0">
              <a:spcBef>
                <a:spcPts val="0"/>
              </a:spcBef>
              <a:buSzPts val="1800"/>
              <a:buNone/>
            </a:pPr>
            <a:r>
              <a:rPr lang="en-US" sz="1600" dirty="0">
                <a:solidFill>
                  <a:srgbClr val="000000"/>
                </a:solidFill>
                <a:latin typeface="+mn-lt"/>
              </a:rPr>
              <a:t>= integer number of part-time workers that start on the </a:t>
            </a:r>
            <a:r>
              <a:rPr lang="en-US" sz="1600" i="1" dirty="0" err="1">
                <a:solidFill>
                  <a:srgbClr val="000000"/>
                </a:solidFill>
                <a:latin typeface="+mn-lt"/>
              </a:rPr>
              <a:t>i</a:t>
            </a:r>
            <a:r>
              <a:rPr lang="en-US" sz="1600" baseline="30000" dirty="0" err="1">
                <a:solidFill>
                  <a:srgbClr val="000000"/>
                </a:solidFill>
                <a:latin typeface="+mn-lt"/>
              </a:rPr>
              <a:t>th</a:t>
            </a:r>
            <a:r>
              <a:rPr lang="en-US" sz="1600" dirty="0">
                <a:solidFill>
                  <a:srgbClr val="000000"/>
                </a:solidFill>
                <a:latin typeface="+mn-lt"/>
              </a:rPr>
              <a:t> 4-hour shift</a:t>
            </a:r>
          </a:p>
        </p:txBody>
      </p:sp>
      <p:graphicFrame>
        <p:nvGraphicFramePr>
          <p:cNvPr id="11" name="Object 6" descr="Left parenthesis I = 1 for 8 a m, I = 6 for 1 p m right parenthesis."/>
          <p:cNvGraphicFramePr>
            <a:graphicFrameLocks noChangeAspect="1"/>
          </p:cNvGraphicFramePr>
          <p:nvPr>
            <p:extLst>
              <p:ext uri="{D42A27DB-BD31-4B8C-83A1-F6EECF244321}">
                <p14:modId xmlns:p14="http://schemas.microsoft.com/office/powerpoint/2010/main" val="3541710414"/>
              </p:ext>
            </p:extLst>
          </p:nvPr>
        </p:nvGraphicFramePr>
        <p:xfrm>
          <a:off x="1215599" y="2667654"/>
          <a:ext cx="2945534" cy="271318"/>
        </p:xfrm>
        <a:graphic>
          <a:graphicData uri="http://schemas.openxmlformats.org/presentationml/2006/ole">
            <mc:AlternateContent xmlns:mc="http://schemas.openxmlformats.org/markup-compatibility/2006">
              <mc:Choice xmlns:v="urn:schemas-microsoft-com:vml" Requires="v">
                <p:oleObj spid="_x0000_s26672" name="Equation" r:id="rId6" imgW="1993680" imgH="203040" progId="Equation.DSMT4">
                  <p:embed/>
                </p:oleObj>
              </mc:Choice>
              <mc:Fallback>
                <p:oleObj name="Equation" r:id="rId6" imgW="1993680" imgH="203040" progId="Equation.DSMT4">
                  <p:embed/>
                  <p:pic>
                    <p:nvPicPr>
                      <p:cNvPr id="26" name="Object 6" descr="Left parenthesis I = 1 for 8 a m, I = 6 for 1 p m right parenthesis."/>
                      <p:cNvPicPr/>
                      <p:nvPr/>
                    </p:nvPicPr>
                    <p:blipFill>
                      <a:blip r:embed="rId7"/>
                      <a:stretch>
                        <a:fillRect/>
                      </a:stretch>
                    </p:blipFill>
                    <p:spPr>
                      <a:xfrm>
                        <a:off x="1215599" y="2667654"/>
                        <a:ext cx="2945534" cy="271318"/>
                      </a:xfrm>
                      <a:prstGeom prst="rect">
                        <a:avLst/>
                      </a:prstGeom>
                    </p:spPr>
                  </p:pic>
                </p:oleObj>
              </mc:Fallback>
            </mc:AlternateContent>
          </a:graphicData>
        </a:graphic>
      </p:graphicFrame>
      <p:sp>
        <p:nvSpPr>
          <p:cNvPr id="6" name="content Placeholder 5"/>
          <p:cNvSpPr>
            <a:spLocks noGrp="1"/>
          </p:cNvSpPr>
          <p:nvPr>
            <p:ph type="body" idx="4"/>
          </p:nvPr>
        </p:nvSpPr>
        <p:spPr>
          <a:xfrm>
            <a:off x="434789" y="3046065"/>
            <a:ext cx="8229600" cy="615962"/>
          </a:xfrm>
        </p:spPr>
        <p:txBody>
          <a:bodyPr/>
          <a:lstStyle/>
          <a:p>
            <a:pPr marL="742950" lvl="1" indent="-285750">
              <a:buSzPct val="100000"/>
            </a:pPr>
            <a:r>
              <a:rPr lang="en-US" sz="1600" dirty="0">
                <a:solidFill>
                  <a:srgbClr val="000000"/>
                </a:solidFill>
                <a:latin typeface="+mn-lt"/>
              </a:rPr>
              <a:t>Constraints: For each hour, we need to ensure that the total number of part-time employees who work that hour is at least as large as the minimum requirements.</a:t>
            </a:r>
          </a:p>
        </p:txBody>
      </p:sp>
      <p:graphicFrame>
        <p:nvGraphicFramePr>
          <p:cNvPr id="12" name="Table 11"/>
          <p:cNvGraphicFramePr>
            <a:graphicFrameLocks noGrp="1"/>
          </p:cNvGraphicFramePr>
          <p:nvPr>
            <p:extLst>
              <p:ext uri="{D42A27DB-BD31-4B8C-83A1-F6EECF244321}">
                <p14:modId xmlns:p14="http://schemas.microsoft.com/office/powerpoint/2010/main" val="2097881742"/>
              </p:ext>
            </p:extLst>
          </p:nvPr>
        </p:nvGraphicFramePr>
        <p:xfrm>
          <a:off x="633118" y="3906207"/>
          <a:ext cx="2786738" cy="2194640"/>
        </p:xfrm>
        <a:graphic>
          <a:graphicData uri="http://schemas.openxmlformats.org/drawingml/2006/table">
            <a:tbl>
              <a:tblPr firstRow="1" bandRow="1">
                <a:tableStyleId>{5940675A-B579-460E-94D1-54222C63F5DA}</a:tableStyleId>
              </a:tblPr>
              <a:tblGrid>
                <a:gridCol w="806788">
                  <a:extLst>
                    <a:ext uri="{9D8B030D-6E8A-4147-A177-3AD203B41FA5}">
                      <a16:colId xmlns:a16="http://schemas.microsoft.com/office/drawing/2014/main" val="2279503760"/>
                    </a:ext>
                  </a:extLst>
                </a:gridCol>
                <a:gridCol w="1979950">
                  <a:extLst>
                    <a:ext uri="{9D8B030D-6E8A-4147-A177-3AD203B41FA5}">
                      <a16:colId xmlns:a16="http://schemas.microsoft.com/office/drawing/2014/main" val="2755312430"/>
                    </a:ext>
                  </a:extLst>
                </a:gridCol>
              </a:tblGrid>
              <a:tr h="256002">
                <a:tc>
                  <a:txBody>
                    <a:bodyPr/>
                    <a:lstStyle/>
                    <a:p>
                      <a:pPr marL="0" marR="0" lvl="0" indent="0" algn="l" rtl="0">
                        <a:spcBef>
                          <a:spcPts val="0"/>
                        </a:spcBef>
                        <a:spcAft>
                          <a:spcPts val="0"/>
                        </a:spcAft>
                        <a:buNone/>
                      </a:pPr>
                      <a:r>
                        <a:rPr lang="en-US" sz="1200" b="1" dirty="0"/>
                        <a:t>Hour</a:t>
                      </a:r>
                      <a:endParaRPr sz="1200" b="1" dirty="0">
                        <a:latin typeface="+mn-lt"/>
                      </a:endParaRPr>
                    </a:p>
                  </a:txBody>
                  <a:tcPr marL="91450" marR="91450" marT="45725" marB="45725"/>
                </a:tc>
                <a:tc>
                  <a:txBody>
                    <a:bodyPr/>
                    <a:lstStyle/>
                    <a:p>
                      <a:pPr marL="0" marR="0" lvl="0" indent="0" algn="ctr" rtl="0">
                        <a:spcBef>
                          <a:spcPts val="0"/>
                        </a:spcBef>
                        <a:spcAft>
                          <a:spcPts val="0"/>
                        </a:spcAft>
                        <a:buNone/>
                      </a:pPr>
                      <a:r>
                        <a:rPr lang="en-US" sz="1200" b="1" dirty="0"/>
                        <a:t>Minimum Staff Required</a:t>
                      </a:r>
                      <a:endParaRPr sz="1200" b="1" dirty="0">
                        <a:latin typeface="+mn-lt"/>
                      </a:endParaRPr>
                    </a:p>
                  </a:txBody>
                  <a:tcPr marL="91450" marR="91450" marT="45725" marB="45725"/>
                </a:tc>
                <a:extLst>
                  <a:ext uri="{0D108BD9-81ED-4DB2-BD59-A6C34878D82A}">
                    <a16:rowId xmlns:a16="http://schemas.microsoft.com/office/drawing/2014/main" val="36751131"/>
                  </a:ext>
                </a:extLst>
              </a:tr>
              <a:tr h="175101">
                <a:tc>
                  <a:txBody>
                    <a:bodyPr/>
                    <a:lstStyle/>
                    <a:p>
                      <a:pPr marL="0" marR="0" lvl="0" indent="0" algn="l" rtl="0">
                        <a:spcBef>
                          <a:spcPts val="0"/>
                        </a:spcBef>
                        <a:spcAft>
                          <a:spcPts val="0"/>
                        </a:spcAft>
                        <a:buNone/>
                      </a:pPr>
                      <a:r>
                        <a:rPr lang="en-US" sz="1200" dirty="0"/>
                        <a:t>8-9</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5</a:t>
                      </a:r>
                      <a:endParaRPr sz="1200" dirty="0">
                        <a:latin typeface="+mn-lt"/>
                      </a:endParaRPr>
                    </a:p>
                  </a:txBody>
                  <a:tcPr marL="91450" marR="91450" marT="45725" marB="45725"/>
                </a:tc>
                <a:extLst>
                  <a:ext uri="{0D108BD9-81ED-4DB2-BD59-A6C34878D82A}">
                    <a16:rowId xmlns:a16="http://schemas.microsoft.com/office/drawing/2014/main" val="1742230852"/>
                  </a:ext>
                </a:extLst>
              </a:tr>
              <a:tr h="175101">
                <a:tc>
                  <a:txBody>
                    <a:bodyPr/>
                    <a:lstStyle/>
                    <a:p>
                      <a:pPr marL="0" marR="0" lvl="0" indent="0" algn="l" rtl="0">
                        <a:spcBef>
                          <a:spcPts val="0"/>
                        </a:spcBef>
                        <a:spcAft>
                          <a:spcPts val="0"/>
                        </a:spcAft>
                        <a:buNone/>
                      </a:pPr>
                      <a:r>
                        <a:rPr lang="en-US" sz="1200" dirty="0"/>
                        <a:t>9-10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12</a:t>
                      </a:r>
                      <a:endParaRPr sz="1200" dirty="0">
                        <a:latin typeface="+mn-lt"/>
                      </a:endParaRPr>
                    </a:p>
                  </a:txBody>
                  <a:tcPr marL="91450" marR="91450" marT="45725" marB="45725"/>
                </a:tc>
                <a:extLst>
                  <a:ext uri="{0D108BD9-81ED-4DB2-BD59-A6C34878D82A}">
                    <a16:rowId xmlns:a16="http://schemas.microsoft.com/office/drawing/2014/main" val="533539359"/>
                  </a:ext>
                </a:extLst>
              </a:tr>
              <a:tr h="175101">
                <a:tc>
                  <a:txBody>
                    <a:bodyPr/>
                    <a:lstStyle/>
                    <a:p>
                      <a:pPr marL="0" marR="0" lvl="0" indent="0" algn="l" rtl="0">
                        <a:spcBef>
                          <a:spcPts val="0"/>
                        </a:spcBef>
                        <a:spcAft>
                          <a:spcPts val="0"/>
                        </a:spcAft>
                        <a:buNone/>
                      </a:pPr>
                      <a:r>
                        <a:rPr lang="en-US" sz="1200" dirty="0"/>
                        <a:t>10-11</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15</a:t>
                      </a:r>
                      <a:endParaRPr sz="1200" dirty="0">
                        <a:latin typeface="+mn-lt"/>
                      </a:endParaRPr>
                    </a:p>
                  </a:txBody>
                  <a:tcPr marL="91450" marR="91450" marT="45725" marB="45725"/>
                </a:tc>
                <a:extLst>
                  <a:ext uri="{0D108BD9-81ED-4DB2-BD59-A6C34878D82A}">
                    <a16:rowId xmlns:a16="http://schemas.microsoft.com/office/drawing/2014/main" val="2404395178"/>
                  </a:ext>
                </a:extLst>
              </a:tr>
              <a:tr h="175101">
                <a:tc>
                  <a:txBody>
                    <a:bodyPr/>
                    <a:lstStyle/>
                    <a:p>
                      <a:pPr marL="0" marR="0" lvl="0" indent="0" algn="l" rtl="0">
                        <a:spcBef>
                          <a:spcPts val="0"/>
                        </a:spcBef>
                        <a:spcAft>
                          <a:spcPts val="0"/>
                        </a:spcAft>
                        <a:buNone/>
                      </a:pPr>
                      <a:r>
                        <a:rPr lang="en-US" sz="1200" dirty="0"/>
                        <a:t>11-Noon</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12</a:t>
                      </a:r>
                      <a:endParaRPr sz="1200" dirty="0">
                        <a:latin typeface="+mn-lt"/>
                      </a:endParaRPr>
                    </a:p>
                  </a:txBody>
                  <a:tcPr marL="91450" marR="91450" marT="45725" marB="45725"/>
                </a:tc>
                <a:extLst>
                  <a:ext uri="{0D108BD9-81ED-4DB2-BD59-A6C34878D82A}">
                    <a16:rowId xmlns:a16="http://schemas.microsoft.com/office/drawing/2014/main" val="2118314461"/>
                  </a:ext>
                </a:extLst>
              </a:tr>
              <a:tr h="175101">
                <a:tc>
                  <a:txBody>
                    <a:bodyPr/>
                    <a:lstStyle/>
                    <a:p>
                      <a:pPr marL="0" marR="0" lvl="0" indent="0" algn="l" rtl="0">
                        <a:spcBef>
                          <a:spcPts val="0"/>
                        </a:spcBef>
                        <a:spcAft>
                          <a:spcPts val="0"/>
                        </a:spcAft>
                        <a:buNone/>
                      </a:pPr>
                      <a:r>
                        <a:rPr lang="en-US" sz="1200" dirty="0"/>
                        <a:t>Noon-1</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11</a:t>
                      </a:r>
                      <a:endParaRPr sz="1200" dirty="0">
                        <a:latin typeface="+mn-lt"/>
                      </a:endParaRPr>
                    </a:p>
                  </a:txBody>
                  <a:tcPr marL="91450" marR="91450" marT="45725" marB="45725"/>
                </a:tc>
                <a:extLst>
                  <a:ext uri="{0D108BD9-81ED-4DB2-BD59-A6C34878D82A}">
                    <a16:rowId xmlns:a16="http://schemas.microsoft.com/office/drawing/2014/main" val="2578654870"/>
                  </a:ext>
                </a:extLst>
              </a:tr>
              <a:tr h="175101">
                <a:tc>
                  <a:txBody>
                    <a:bodyPr/>
                    <a:lstStyle/>
                    <a:p>
                      <a:pPr marL="0" marR="0" lvl="0" indent="0" algn="l" rtl="0">
                        <a:spcBef>
                          <a:spcPts val="0"/>
                        </a:spcBef>
                        <a:spcAft>
                          <a:spcPts val="0"/>
                        </a:spcAft>
                        <a:buNone/>
                      </a:pPr>
                      <a:r>
                        <a:rPr lang="en-US" sz="1200" dirty="0"/>
                        <a:t>1-2</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18</a:t>
                      </a:r>
                      <a:endParaRPr sz="1200" dirty="0">
                        <a:latin typeface="+mn-lt"/>
                      </a:endParaRPr>
                    </a:p>
                  </a:txBody>
                  <a:tcPr marL="91450" marR="91450" marT="45725" marB="45725"/>
                </a:tc>
                <a:extLst>
                  <a:ext uri="{0D108BD9-81ED-4DB2-BD59-A6C34878D82A}">
                    <a16:rowId xmlns:a16="http://schemas.microsoft.com/office/drawing/2014/main" val="2272333652"/>
                  </a:ext>
                </a:extLst>
              </a:tr>
              <a:tr h="175101">
                <a:tc>
                  <a:txBody>
                    <a:bodyPr/>
                    <a:lstStyle/>
                    <a:p>
                      <a:pPr marL="0" marR="0" lvl="0" indent="0" algn="l" rtl="0">
                        <a:spcBef>
                          <a:spcPts val="0"/>
                        </a:spcBef>
                        <a:spcAft>
                          <a:spcPts val="0"/>
                        </a:spcAft>
                        <a:buNone/>
                      </a:pPr>
                      <a:r>
                        <a:rPr lang="en-US" sz="1200" dirty="0"/>
                        <a:t>2-3</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17</a:t>
                      </a:r>
                      <a:endParaRPr sz="1200" dirty="0">
                        <a:latin typeface="+mn-lt"/>
                      </a:endParaRPr>
                    </a:p>
                  </a:txBody>
                  <a:tcPr marL="91450" marR="91450" marT="45725" marB="45725"/>
                </a:tc>
                <a:extLst>
                  <a:ext uri="{0D108BD9-81ED-4DB2-BD59-A6C34878D82A}">
                    <a16:rowId xmlns:a16="http://schemas.microsoft.com/office/drawing/2014/main" val="3811843085"/>
                  </a:ext>
                </a:extLst>
              </a:tr>
            </a:tbl>
          </a:graphicData>
        </a:graphic>
      </p:graphicFrame>
      <p:graphicFrame>
        <p:nvGraphicFramePr>
          <p:cNvPr id="13" name="Object 9" descr="min x sub 1 + x sub 2 + x sub 3 + x sub 4 + x sub 5 + x sub 6."/>
          <p:cNvGraphicFramePr>
            <a:graphicFrameLocks noChangeAspect="1"/>
          </p:cNvGraphicFramePr>
          <p:nvPr>
            <p:extLst>
              <p:ext uri="{D42A27DB-BD31-4B8C-83A1-F6EECF244321}">
                <p14:modId xmlns:p14="http://schemas.microsoft.com/office/powerpoint/2010/main" val="1321910315"/>
              </p:ext>
            </p:extLst>
          </p:nvPr>
        </p:nvGraphicFramePr>
        <p:xfrm>
          <a:off x="4897372" y="3907331"/>
          <a:ext cx="2476500" cy="241300"/>
        </p:xfrm>
        <a:graphic>
          <a:graphicData uri="http://schemas.openxmlformats.org/presentationml/2006/ole">
            <mc:AlternateContent xmlns:mc="http://schemas.openxmlformats.org/markup-compatibility/2006">
              <mc:Choice xmlns:v="urn:schemas-microsoft-com:vml" Requires="v">
                <p:oleObj spid="_x0000_s26673" name="Equation" r:id="rId8" imgW="2476440" imgH="241200" progId="Equation.DSMT4">
                  <p:embed/>
                </p:oleObj>
              </mc:Choice>
              <mc:Fallback>
                <p:oleObj name="Equation" r:id="rId8" imgW="2476440" imgH="241200" progId="Equation.DSMT4">
                  <p:embed/>
                  <p:pic>
                    <p:nvPicPr>
                      <p:cNvPr id="27" name="Object 9" descr="min x sub 1 + x sub 2 + x sub 3 + x sub 4 + x sub 5 + x sub 6."/>
                      <p:cNvPicPr/>
                      <p:nvPr/>
                    </p:nvPicPr>
                    <p:blipFill>
                      <a:blip r:embed="rId9"/>
                      <a:stretch>
                        <a:fillRect/>
                      </a:stretch>
                    </p:blipFill>
                    <p:spPr>
                      <a:xfrm>
                        <a:off x="4897372" y="3907331"/>
                        <a:ext cx="2476500" cy="241300"/>
                      </a:xfrm>
                      <a:prstGeom prst="rect">
                        <a:avLst/>
                      </a:prstGeom>
                    </p:spPr>
                  </p:pic>
                </p:oleObj>
              </mc:Fallback>
            </mc:AlternateContent>
          </a:graphicData>
        </a:graphic>
      </p:graphicFrame>
      <p:pic>
        <p:nvPicPr>
          <p:cNvPr id="14" name="Picture 10" descr="x sub 1 is greater than or equal to 0. x sub 1 + s sub 2 is greater than or equal to 7. x sub 1 + x sub 2 + x sub 3 is greater than or equal to 10. x sub 1 + x sub 2 + x sub 3 + x sub 4 is greater than or equal to 7. x sub 2 + x sub 3 + x sub 4 + x sub 5 is greater than or equal to 6. x sub 3 + x sub 4 + x sub 5 + x sub 6 is greater than or equal to 13. x sub 4 + x sub 5 + x sub 6 is greater than or equal to 12. x sub 5 + x sub 6 is greater than or equal to 14. x sub 6 is greater than or equal to 9. x sub 1 is greater than or equal to 0 and x sub 6 is greater than or equal to 9 are labeled, net staff requirements for each hour."/>
          <p:cNvPicPr>
            <a:picLocks noChangeAspect="1"/>
          </p:cNvPicPr>
          <p:nvPr/>
        </p:nvPicPr>
        <p:blipFill>
          <a:blip r:embed="rId10"/>
          <a:stretch>
            <a:fillRect/>
          </a:stretch>
        </p:blipFill>
        <p:spPr>
          <a:xfrm>
            <a:off x="4649070" y="4365380"/>
            <a:ext cx="2973104" cy="1811345"/>
          </a:xfrm>
          <a:prstGeom prst="rect">
            <a:avLst/>
          </a:prstGeom>
        </p:spPr>
      </p:pic>
    </p:spTree>
    <p:extLst>
      <p:ext uri="{BB962C8B-B14F-4D97-AF65-F5344CB8AC3E}">
        <p14:creationId xmlns:p14="http://schemas.microsoft.com/office/powerpoint/2010/main" val="2923036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b="1" i="0" u="none" strike="noStrike" cap="none" dirty="0">
                <a:solidFill>
                  <a:srgbClr val="007FA3"/>
                </a:solidFill>
                <a:latin typeface="+mj-lt"/>
                <a:ea typeface="Arial"/>
                <a:cs typeface="Arial"/>
                <a:sym typeface="Arial"/>
              </a:rPr>
              <a:t>Spreadsheet Implementation for Brewer Services</a:t>
            </a:r>
            <a:endParaRPr b="1" i="0" u="none" strike="noStrike" cap="none" dirty="0">
              <a:solidFill>
                <a:srgbClr val="007FA3"/>
              </a:solidFill>
              <a:latin typeface="+mj-lt"/>
              <a:ea typeface="Arial"/>
              <a:cs typeface="Arial"/>
              <a:sym typeface="Arial"/>
            </a:endParaRPr>
          </a:p>
        </p:txBody>
      </p:sp>
      <p:pic>
        <p:nvPicPr>
          <p:cNvPr id="2" name="Picture 1" descr="An Excel sheet for Brewer Services displays 3 tables. A table titled, data for permanent employees. The table has 9 rows and 3 columns. The columns have the following headings from left to right. Hour, minimum staff required, and part time coverage minimum requirements. The row entries are as follows. Row 1. 8 to 9, 5, 0. Row 2. 9 to 10, 12, 7. Row 3. 10 to 11, 15, 10. Row 4. 11 to noon, 12, 7. Row 5. Noon to 1, 11, 6. Row 6. 1 to 2, 18, 13. Row 7. 2 to 3, 17, 12. Row 8. 3 to 4, 19, 14. Row 9. 4 to 5, 14, 9. The second table titled, model. The table has 7 rows and 2 columns. The columns have the following headings from left to right. Shift and number of P T employees. The row entries are as follows. Row 1. 1, 7. Row 2. 2, 0. Row 3. 3, 3. Row 4. 4, 0. Row 5. 5, 5. Row 6. 6, 9. Row 7. Total, 24. The third table titled, total part time . The table has 9 rows and 3 columns. The columns have the following headings from left to right. Hour, employees, and excess, . The row entries are as follows. Row 1. 8 to 9, 7, 7. Row 2. 9 to 10, 7, 0. Row 3. 10 to 11, 10, 0. Row 4. 11 to noon, 10, 3. Row 5. Noon to 1, 8, 2. Row 6. 1 to 2, 17, 4. Row 7. 2 to 3, 14, 2. Row 8. 3 to 4, 14, 0. Row 9. 4 to 5, 9, 0."/>
          <p:cNvPicPr>
            <a:picLocks noChangeAspect="1"/>
          </p:cNvPicPr>
          <p:nvPr/>
        </p:nvPicPr>
        <p:blipFill>
          <a:blip r:embed="rId3"/>
          <a:stretch>
            <a:fillRect/>
          </a:stretch>
        </p:blipFill>
        <p:spPr>
          <a:xfrm>
            <a:off x="735513" y="1918724"/>
            <a:ext cx="3741052" cy="3020553"/>
          </a:xfrm>
          <a:prstGeom prst="rect">
            <a:avLst/>
          </a:prstGeom>
        </p:spPr>
      </p:pic>
      <p:pic>
        <p:nvPicPr>
          <p:cNvPr id="3" name="Picture 2" descr="An Excel sheet of Brewer Services displays 3 tables. A table titled, data for permanent employees . The table has 9 rows and 3 columns. The columns have the following headings from left to right. Hour, minimum staff required, and part time coverage minimum requirements. The row entries are as follows. Row 1. 8 to 9, 5, = B 8 minus $B$5. Row 2. 9 to 10, 12, = B 9 minus $B$5. Row 3. 10 to 11, 15, = B 10 minus $B$5. Row 4. 11 to noon, 12, = B 11 minus $B$5. Row 5. Noon to 1, 11, = B 12 minus $B$5. Row 6. 1 to 2, 18, = B 13 minus $B$5. Row 7. 2 to 3, 17, = B 14 minus $B$5. Row 8. 3 to 4, 19, = B 15 minus $B$5. Row 9. 4 to 5, 14, = B 16 minus $B$5. The second table titled, model. The table has 7 rows and 2 columns. The columns have the following headings from left to right. Shift and number of P T employees. The row entries are as follows. Row 1. 1, 7. Row 2. 2, 0. Row 3. 3, 3. Row 4. 4, 0. Row 5. 5, 5. Row 6. 6, 9. Row 7. Total, = sum left parenthesis B 21 colon B 26 right parenthesis. The third table titled, total part time . The table has 9 rows and 3 columns. The columns have the following headings from left to right. Hour, employees, and excess, . The row entries are as follows. Row 1. 8 to 9, = B 21, = D 21 minus C 8. Row 2. 9 to 10, = sum left parenthesis B 21 colon B 22 right parenthesis, = D 22 minus C 9. Row 3. 10 to 11, = sum left parenthesis B 21 colon B 23 right parenthesis, = D 23 minus C 10. Row 4. 11 to noon, = sum left parenthesis B 21 colon B 24 right parenthesis, = D 24 minus C 11. Row 5. Noon to 1, = sum left parenthesis B 22 colon B 25 right parenthesis, = D 25 minus C 12. Row 6. 1 to 2, = sum left parenthesis B 23 colon B 26 right parenthesis, = D 26 minus C 13. Row 7. 2 to 3, = sum left parenthesis B 24 colon B 26 right parenthesis, = D 27 minus C 14. Row 8. 3 to 4, = sum left parenthesis B 25 colon B 26 right parenthesis, = D 28 minus C 15. Row 9. 4 to 5, = B 26, = D 29 minus C 16."/>
          <p:cNvPicPr>
            <a:picLocks noChangeAspect="1"/>
          </p:cNvPicPr>
          <p:nvPr/>
        </p:nvPicPr>
        <p:blipFill>
          <a:blip r:embed="rId4"/>
          <a:stretch>
            <a:fillRect/>
          </a:stretch>
        </p:blipFill>
        <p:spPr>
          <a:xfrm>
            <a:off x="4711773" y="1918724"/>
            <a:ext cx="3652375" cy="302055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Model for Brewer Services</a:t>
            </a:r>
            <a:endParaRPr sz="3600" b="1" i="0" u="none" strike="noStrike" cap="none" dirty="0">
              <a:solidFill>
                <a:srgbClr val="007FA3"/>
              </a:solidFill>
              <a:latin typeface="+mj-lt"/>
              <a:ea typeface="Arial"/>
              <a:cs typeface="Arial"/>
              <a:sym typeface="Arial"/>
            </a:endParaRPr>
          </a:p>
        </p:txBody>
      </p:sp>
      <p:pic>
        <p:nvPicPr>
          <p:cNvPr id="2" name="Picture 1" descr="An Excel sheet for Brewer Services displays 3 tables. A table titled, data for permanent employees. The table has 9 rows and 3 columns. The columns have the following headings from left to right. Hour, minimum staff required, and part time coverage minimum requirements. The row entries are as follows. Row 1. 8 to 9, 5, 0. Row 2. 9 to 10, 12, 7. Row 3. 10 to 11, 15, 10. Row 4. 11 to noon, 12, 7. Row 5. Noon to 1, 11, 6. Row 6. 1 to 2, 18, 13. Row 7. 2 to 3, 17, 12. Row 8. 3 to 4, 19, 14. Row 9. 4 to 5, 14, 9. The second table titled, model. The table has 7 rows and 2 columns. The columns have the following headings from left to right. Shift and number of P T employees. The row entries are as follows. Row 1. 1, 7. Row 2. 2, 0. Row 3. 3, 3. Row 4. 4, 0. Row 5. 5, 5. Row 6. 6, 9. Row 7. Total, 24. The third table titled, total part time . The table has 9 rows and 3 columns. The columns have the following headings from left to right. Hour, employees, and excess. The row entries are as follows. Row 1. 8 to 9, 7, 7. Row 2. 9 to 10, 7, 0. Row 3. 10 to 11, 10, 0. Row 4. 11 to noon, 10, 3. Row 5. Noon to 1, 8, 2. Row 6. 1 to 2, 17, 4. Row 7. 2 to 3, 14, 2. Row 8. 3 to 4, 14, 0. Row 9. 4 to 5, 9, 0."/>
          <p:cNvPicPr>
            <a:picLocks noChangeAspect="1"/>
          </p:cNvPicPr>
          <p:nvPr/>
        </p:nvPicPr>
        <p:blipFill>
          <a:blip r:embed="rId3"/>
          <a:stretch>
            <a:fillRect/>
          </a:stretch>
        </p:blipFill>
        <p:spPr>
          <a:xfrm>
            <a:off x="558720" y="1818962"/>
            <a:ext cx="3984913" cy="3220075"/>
          </a:xfrm>
          <a:prstGeom prst="rect">
            <a:avLst/>
          </a:prstGeom>
        </p:spPr>
      </p:pic>
      <p:pic>
        <p:nvPicPr>
          <p:cNvPr id="4" name="Picture 3" descr="The Solver Parameters dialog box. The input field labels and their corresponding values are as follows. Set Object. $E$21. 3 radio buttons under, To, are labeled as follows. Max, Min, and Value of. Min is selected. Text field beside the buttons reads, 0. By Changing Variable Cells. $21 colon $B$26. Subject to the Constraints. This field has 3 entries. The first is $B$21 colon $B$26 = integer. The second is $B$27 = 24. The third is $D$21 colon $D$29 is greater than or = $C$8 colon $C$16. The check box, Make Unconstrained Variables Non Negative, is checked. Select a Solving Method is a drop down menu and is selected for Simplex L P. 6 buttons are available on the right side of the dialog box. These are Add, Change, Delete, Reset All, Load or Save, and Options. A note titled, Solving Method, reads, Select the G R G Nonlinear engine for Solver Problems that are smooth nonlinear. Select the L P Simplex engine for linear Solver Problems, and select the Evolutionary engine for Solver Problems that are non smooth."/>
          <p:cNvPicPr>
            <a:picLocks noChangeAspect="1"/>
          </p:cNvPicPr>
          <p:nvPr/>
        </p:nvPicPr>
        <p:blipFill>
          <a:blip r:embed="rId4"/>
          <a:stretch>
            <a:fillRect/>
          </a:stretch>
        </p:blipFill>
        <p:spPr>
          <a:xfrm>
            <a:off x="4863060" y="1658236"/>
            <a:ext cx="3752136" cy="354152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Title 1"/>
          <p:cNvSpPr txBox="1">
            <a:spLocks noGrp="1"/>
          </p:cNvSpPr>
          <p:nvPr>
            <p:ph type="title"/>
          </p:nvPr>
        </p:nvSpPr>
        <p:spPr>
          <a:xfrm>
            <a:off x="457200" y="215372"/>
            <a:ext cx="8311896"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200"/>
              <a:buFont typeface="Arial"/>
              <a:buNone/>
            </a:pPr>
            <a:r>
              <a:rPr lang="en-US" sz="3000" b="1" i="0" u="none" strike="noStrike" cap="none" dirty="0">
                <a:solidFill>
                  <a:srgbClr val="007FA3"/>
                </a:solidFill>
                <a:latin typeface="+mj-lt"/>
                <a:ea typeface="Arial"/>
                <a:cs typeface="Arial"/>
                <a:sym typeface="Arial"/>
              </a:rPr>
              <a:t>Example </a:t>
            </a:r>
            <a:r>
              <a:rPr lang="en-US" sz="3000" b="1" i="0" u="none" strike="noStrike" cap="none" dirty="0" smtClean="0">
                <a:solidFill>
                  <a:srgbClr val="007FA3"/>
                </a:solidFill>
                <a:latin typeface="+mj-lt"/>
                <a:ea typeface="Arial"/>
                <a:cs typeface="Arial"/>
                <a:sym typeface="Arial"/>
              </a:rPr>
              <a:t>14.4</a:t>
            </a:r>
            <a:r>
              <a:rPr lang="en-US" sz="3000" b="1" i="0" u="none" strike="noStrike" cap="none" dirty="0">
                <a:solidFill>
                  <a:srgbClr val="007FA3"/>
                </a:solidFill>
                <a:latin typeface="+mj-lt"/>
                <a:ea typeface="Arial"/>
                <a:cs typeface="Arial"/>
                <a:sym typeface="Arial"/>
              </a:rPr>
              <a:t>: Finding Alternative Optimal Solutions for Brewer Services </a:t>
            </a:r>
            <a:r>
              <a:rPr lang="en-US" sz="3000" b="1" i="0" u="none" strike="noStrike" cap="none" dirty="0" smtClean="0">
                <a:solidFill>
                  <a:srgbClr val="007FA3"/>
                </a:solidFill>
                <a:latin typeface="+mj-lt"/>
                <a:ea typeface="Arial"/>
                <a:cs typeface="Arial"/>
                <a:sym typeface="Arial"/>
              </a:rPr>
              <a:t>Model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360" name="Content placeholder 2"/>
          <p:cNvSpPr txBox="1">
            <a:spLocks noGrp="1"/>
          </p:cNvSpPr>
          <p:nvPr>
            <p:ph type="body" idx="1"/>
          </p:nvPr>
        </p:nvSpPr>
        <p:spPr>
          <a:xfrm>
            <a:off x="457200" y="1600199"/>
            <a:ext cx="4572000" cy="2970207"/>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1800"/>
              <a:buFont typeface="Arial"/>
              <a:buChar char="•"/>
            </a:pPr>
            <a:r>
              <a:rPr lang="en-US" sz="1800" b="0" i="0" u="none" strike="noStrike" cap="none" dirty="0">
                <a:solidFill>
                  <a:srgbClr val="000000"/>
                </a:solidFill>
                <a:latin typeface="+mn-lt"/>
                <a:sym typeface="Arial"/>
              </a:rPr>
              <a:t>The solution has 9 excess employees at 8 a.m., which may not be desirable.</a:t>
            </a:r>
            <a:endParaRPr sz="1800" dirty="0">
              <a:latin typeface="+mn-lt"/>
            </a:endParaRPr>
          </a:p>
          <a:p>
            <a:pPr marL="255650" marR="0" lvl="0" indent="-255650" algn="l" rtl="0">
              <a:spcAft>
                <a:spcPts val="0"/>
              </a:spcAft>
              <a:buClr>
                <a:srgbClr val="007FA3"/>
              </a:buClr>
              <a:buSzPts val="1800"/>
              <a:buFont typeface="Arial"/>
              <a:buChar char="•"/>
            </a:pPr>
            <a:r>
              <a:rPr lang="en-US" sz="1800" b="0" i="0" u="none" strike="noStrike" cap="none" dirty="0">
                <a:solidFill>
                  <a:srgbClr val="000000"/>
                </a:solidFill>
                <a:latin typeface="+mn-lt"/>
                <a:sym typeface="Arial"/>
              </a:rPr>
              <a:t>Most scheduling problems have multiple optimal solutions.</a:t>
            </a:r>
            <a:endParaRPr sz="1800" dirty="0">
              <a:latin typeface="+mn-lt"/>
            </a:endParaRPr>
          </a:p>
          <a:p>
            <a:pPr marL="255650" marR="0" lvl="0" indent="-255650" algn="l" rtl="0">
              <a:spcAft>
                <a:spcPts val="0"/>
              </a:spcAft>
              <a:buClr>
                <a:srgbClr val="007FA3"/>
              </a:buClr>
              <a:buSzPts val="1800"/>
              <a:buFont typeface="Arial"/>
              <a:buChar char="•"/>
            </a:pPr>
            <a:r>
              <a:rPr lang="en-US" sz="1800" b="0" i="0" u="none" strike="noStrike" cap="none" dirty="0">
                <a:solidFill>
                  <a:srgbClr val="000000"/>
                </a:solidFill>
                <a:latin typeface="+mn-lt"/>
                <a:sym typeface="Arial"/>
              </a:rPr>
              <a:t>An easy way to find an alternative optimal solution is to add an additional constraint with the objective function equal to the optimal solution value:</a:t>
            </a:r>
            <a:endParaRPr sz="1800" b="0" i="0" u="none" strike="noStrike" cap="none" dirty="0">
              <a:solidFill>
                <a:srgbClr val="000000"/>
              </a:solidFill>
              <a:latin typeface="+mn-lt"/>
              <a:sym typeface="Arial"/>
            </a:endParaRPr>
          </a:p>
        </p:txBody>
      </p:sp>
      <p:graphicFrame>
        <p:nvGraphicFramePr>
          <p:cNvPr id="8" name="Object 9" descr="x sub 1 + x sub 2 + x sub 3 + x sub 4 + x sub 5 + x sub 6 = 24."/>
          <p:cNvGraphicFramePr>
            <a:graphicFrameLocks noChangeAspect="1"/>
          </p:cNvGraphicFramePr>
          <p:nvPr>
            <p:extLst>
              <p:ext uri="{D42A27DB-BD31-4B8C-83A1-F6EECF244321}">
                <p14:modId xmlns:p14="http://schemas.microsoft.com/office/powerpoint/2010/main" val="1759053445"/>
              </p:ext>
            </p:extLst>
          </p:nvPr>
        </p:nvGraphicFramePr>
        <p:xfrm>
          <a:off x="1052513" y="4701032"/>
          <a:ext cx="2870200" cy="279400"/>
        </p:xfrm>
        <a:graphic>
          <a:graphicData uri="http://schemas.openxmlformats.org/presentationml/2006/ole">
            <mc:AlternateContent xmlns:mc="http://schemas.openxmlformats.org/markup-compatibility/2006">
              <mc:Choice xmlns:v="urn:schemas-microsoft-com:vml" Requires="v">
                <p:oleObj spid="_x0000_s8391" name="Equation" r:id="rId4" imgW="2869920" imgH="279360" progId="Equation.DSMT4">
                  <p:embed/>
                </p:oleObj>
              </mc:Choice>
              <mc:Fallback>
                <p:oleObj name="Equation" r:id="rId4" imgW="2869920" imgH="279360" progId="Equation.DSMT4">
                  <p:embed/>
                  <p:pic>
                    <p:nvPicPr>
                      <p:cNvPr id="27" name="Object 9"/>
                      <p:cNvPicPr/>
                      <p:nvPr/>
                    </p:nvPicPr>
                    <p:blipFill>
                      <a:blip r:embed="rId5"/>
                      <a:stretch>
                        <a:fillRect/>
                      </a:stretch>
                    </p:blipFill>
                    <p:spPr>
                      <a:xfrm>
                        <a:off x="1052513" y="4701032"/>
                        <a:ext cx="2870200" cy="279400"/>
                      </a:xfrm>
                      <a:prstGeom prst="rect">
                        <a:avLst/>
                      </a:prstGeom>
                    </p:spPr>
                  </p:pic>
                </p:oleObj>
              </mc:Fallback>
            </mc:AlternateContent>
          </a:graphicData>
        </a:graphic>
      </p:graphicFrame>
      <p:sp>
        <p:nvSpPr>
          <p:cNvPr id="362" name="Content placeholder 4"/>
          <p:cNvSpPr txBox="1">
            <a:spLocks noGrp="1"/>
          </p:cNvSpPr>
          <p:nvPr>
            <p:ph type="body" idx="2"/>
          </p:nvPr>
        </p:nvSpPr>
        <p:spPr>
          <a:xfrm>
            <a:off x="833718" y="5111057"/>
            <a:ext cx="3738282" cy="838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800" b="0" i="0" u="none" strike="noStrike" cap="none" dirty="0">
                <a:solidFill>
                  <a:schemeClr val="dk1"/>
                </a:solidFill>
                <a:latin typeface="+mn-lt"/>
                <a:sym typeface="Arial"/>
              </a:rPr>
              <a:t>and then set the new objective function to minimize the number of excess employees at 8 a.m.</a:t>
            </a:r>
            <a:endParaRPr dirty="0">
              <a:latin typeface="+mn-lt"/>
            </a:endParaRPr>
          </a:p>
        </p:txBody>
      </p:sp>
      <p:pic>
        <p:nvPicPr>
          <p:cNvPr id="2" name="Picture 1" descr="An Excel sheet for Brewer Services displays 3 tables. A table titled, data for permanent employees. The table has 9 rows and 3 columns. The columns have the following headings from left to right. Hour, minimum staff required, and part time coverage minimum requirements. The row entries are as follows. Row 1. 8 to 9, 5, 0. Row 2. 9 to 10, 12, 7. Row 3. 10 to 11, 15, 10. Row 4. 11 to noon, 12, 7. Row 5. Noon to 1, 11, 6. Row 6. 1 to 2, 18, 13. Row 7. 2 to 3, 17, 12. Row 8. 3 to 4, 19, 14. Row 9. 4 to 5, 14, 9. The second table titled, model. The table has 7 rows and 2 columns. The columns have the following headings from left to right. Shift and number of P T employees. The row entries are as follows. Row 1. 1, 7. Row 2. 2, 0. Row 3. 3, 3. Row 4. 4, 0. Row 5. 5, 5. Row 6. 6, 9. Row 7. Total, 24. The third table titled, total part time . The table has 9 rows and 3 columns. The columns have the following headings from left to right. Hour, employees, and excess, . The row entries are as follows. Row 1. 8 to 9, 7, 7. Row 2. 9 to 10, 7, 0. Row 3. 10 to 11, 10, 0. Row 4. 11 to noon, 10, 3. Row 5. Noon to 1, 8, 2. Row 6. 1 to 2, 17, 4. Row 7. 2 to 3, 14, 2. Row 8. 3 to 4, 14, 0. Row 9. 4 to 5, 9, 0."/>
          <p:cNvPicPr>
            <a:picLocks noChangeAspect="1"/>
          </p:cNvPicPr>
          <p:nvPr/>
        </p:nvPicPr>
        <p:blipFill>
          <a:blip r:embed="rId6"/>
          <a:stretch>
            <a:fillRect/>
          </a:stretch>
        </p:blipFill>
        <p:spPr>
          <a:xfrm>
            <a:off x="5129083" y="2081942"/>
            <a:ext cx="3402971" cy="274898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Title 1"/>
          <p:cNvSpPr txBox="1">
            <a:spLocks noGrp="1"/>
          </p:cNvSpPr>
          <p:nvPr>
            <p:ph type="title"/>
          </p:nvPr>
        </p:nvSpPr>
        <p:spPr>
          <a:xfrm>
            <a:off x="457200" y="215372"/>
            <a:ext cx="8311896" cy="1097280"/>
          </a:xfrm>
          <a:prstGeom prst="rect">
            <a:avLst/>
          </a:prstGeom>
          <a:noFill/>
          <a:ln>
            <a:noFill/>
          </a:ln>
        </p:spPr>
        <p:txBody>
          <a:bodyPr spcFirstLastPara="1" wrap="square" lIns="0" tIns="91425" rIns="0" bIns="0" anchor="b" anchorCtr="0">
            <a:noAutofit/>
          </a:bodyPr>
          <a:lstStyle/>
          <a:p>
            <a:pPr lvl="0">
              <a:buSzPts val="3200"/>
            </a:pPr>
            <a:r>
              <a:rPr lang="en-US" sz="3000" dirty="0">
                <a:latin typeface="+mj-lt"/>
              </a:rPr>
              <a:t>Example 14.4: Finding Alternative Optimal Solutions for Brewer Services Model </a:t>
            </a:r>
            <a:r>
              <a:rPr lang="en-US" sz="2000" b="0" dirty="0" smtClean="0">
                <a:latin typeface="+mj-lt"/>
              </a:rPr>
              <a:t>(2 </a:t>
            </a:r>
            <a:r>
              <a:rPr lang="en-US" sz="2000" b="0" dirty="0">
                <a:latin typeface="+mj-lt"/>
              </a:rPr>
              <a:t>of 3)</a:t>
            </a:r>
            <a:endParaRPr sz="2000" dirty="0">
              <a:latin typeface="+mj-lt"/>
            </a:endParaRPr>
          </a:p>
        </p:txBody>
      </p:sp>
      <p:sp>
        <p:nvSpPr>
          <p:cNvPr id="369" name="Content placeholder 2"/>
          <p:cNvSpPr txBox="1">
            <a:spLocks noGrp="1"/>
          </p:cNvSpPr>
          <p:nvPr>
            <p:ph type="body" idx="1"/>
          </p:nvPr>
        </p:nvSpPr>
        <p:spPr>
          <a:xfrm>
            <a:off x="457200" y="1620207"/>
            <a:ext cx="8229600" cy="658997"/>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sym typeface="Arial"/>
              </a:rPr>
              <a:t>Modified Solver model and Alternative Optimal Solution</a:t>
            </a:r>
            <a:endParaRPr dirty="0">
              <a:latin typeface="+mn-lt"/>
            </a:endParaRPr>
          </a:p>
        </p:txBody>
      </p:sp>
      <p:pic>
        <p:nvPicPr>
          <p:cNvPr id="4" name="Picture 3" descr="The Solver Parameters dialog box. The input field labels and their corresponding values are as follows. Set Object. $E$21. 3 radio buttons under, To, are labeled as follows. Max, Min, and Value of. Min is selected. Text field beside the buttons reads, 0. By Changing Variable Cells. $21 colon $B$26. Subject to the Constraints. This field has 3 entries. The first is $B$21 colon $B$26 = integer. The second is $B$27 = 24. The third is $D$21 colon $D$29 is greater than or = $C$8 colon $C$16. The check box, Make Unconstrained Variables Non Negative, is checked. Select a Solving Method is a drop down menu and is selected for Simplex L P. 6 buttons are available on the right side of the dialog box. These are Add, Change, Delete, Reset All, Load or Save, and Options. A note titled, Solving Method, reads, Select the G R G Nonlinear engine for Solver Problems that are smooth nonlinear. Select the L P Simplex engine for linear Solver Problems, and select the Evolutionary engine for Solver Problems that are non smooth."/>
          <p:cNvPicPr>
            <a:picLocks noChangeAspect="1"/>
          </p:cNvPicPr>
          <p:nvPr/>
        </p:nvPicPr>
        <p:blipFill>
          <a:blip r:embed="rId3"/>
          <a:stretch>
            <a:fillRect/>
          </a:stretch>
        </p:blipFill>
        <p:spPr>
          <a:xfrm>
            <a:off x="869926" y="2586759"/>
            <a:ext cx="3197906" cy="3342006"/>
          </a:xfrm>
          <a:prstGeom prst="rect">
            <a:avLst/>
          </a:prstGeom>
        </p:spPr>
      </p:pic>
      <p:pic>
        <p:nvPicPr>
          <p:cNvPr id="2" name="Picture 1" descr="An Excel sheet for Brewer Services problem displays 2 tables. The first table titled, model. The table has 7 rows and 2 columns. The columns have the following headings from left to right. Shift and number of P T employees. The row entries are as follows. Row 1. 1, 7. Row 2. 2, 0. Row 3. 3, 3. Row 4. 4, 0. Row 5. 5, 5. Row 6. 6, 9. Row 7. Total, 24. The second table titled, total part time. The table has 9 rows and 3 columns. The columns have the following headings from left to right. Hour, employees, and excess. The row entries are as follows. Row 1. 8 to 9, 7, 7. Row 2. 9 to 10, 7, 0. Row 3. 10 to 11, 10, 0. Row 4. 11 to noon, 10, 3. Row 5. Noon to 1, 8, 2. Row 6. 1 to 2, 17, 4. Row 7. 2 to 3, 14, 2. Row 8. 3 to 4, 14, 0. Row 9. 4 to 5, 9, 0."/>
          <p:cNvPicPr>
            <a:picLocks noChangeAspect="1"/>
          </p:cNvPicPr>
          <p:nvPr/>
        </p:nvPicPr>
        <p:blipFill>
          <a:blip r:embed="rId4"/>
          <a:stretch>
            <a:fillRect/>
          </a:stretch>
        </p:blipFill>
        <p:spPr>
          <a:xfrm>
            <a:off x="4324863" y="2940479"/>
            <a:ext cx="4005570" cy="1592151"/>
          </a:xfrm>
          <a:prstGeom prst="rect">
            <a:avLst/>
          </a:prstGeom>
        </p:spPr>
      </p:pic>
      <p:sp>
        <p:nvSpPr>
          <p:cNvPr id="372" name="Content placeholder 5"/>
          <p:cNvSpPr txBox="1">
            <a:spLocks noGrp="1"/>
          </p:cNvSpPr>
          <p:nvPr>
            <p:ph type="body" idx="2"/>
          </p:nvPr>
        </p:nvSpPr>
        <p:spPr>
          <a:xfrm>
            <a:off x="4215384" y="4766588"/>
            <a:ext cx="3897951" cy="85363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sym typeface="Arial"/>
              </a:rPr>
              <a:t>However, now we have 9 excess employees at noon.</a:t>
            </a:r>
            <a:endParaRPr sz="2400" dirty="0">
              <a:latin typeface="+mn-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Title 1"/>
          <p:cNvSpPr txBox="1">
            <a:spLocks noGrp="1"/>
          </p:cNvSpPr>
          <p:nvPr>
            <p:ph type="title"/>
          </p:nvPr>
        </p:nvSpPr>
        <p:spPr>
          <a:xfrm>
            <a:off x="457200" y="216030"/>
            <a:ext cx="8302752" cy="1097280"/>
          </a:xfrm>
          <a:prstGeom prst="rect">
            <a:avLst/>
          </a:prstGeom>
          <a:noFill/>
          <a:ln>
            <a:noFill/>
          </a:ln>
        </p:spPr>
        <p:txBody>
          <a:bodyPr spcFirstLastPara="1" wrap="square" lIns="0" tIns="91425" rIns="0" bIns="0" anchor="b" anchorCtr="0">
            <a:noAutofit/>
          </a:bodyPr>
          <a:lstStyle/>
          <a:p>
            <a:pPr lvl="0">
              <a:buSzPts val="3200"/>
            </a:pPr>
            <a:r>
              <a:rPr lang="en-US" sz="3000" dirty="0">
                <a:latin typeface="+mj-lt"/>
              </a:rPr>
              <a:t>Example 14.4: Finding Alternative Optimal Solutions for Brewer Services Model </a:t>
            </a:r>
            <a:r>
              <a:rPr lang="en-US" sz="2000" b="0" dirty="0" smtClean="0">
                <a:latin typeface="+mj-lt"/>
              </a:rPr>
              <a:t>(3 </a:t>
            </a:r>
            <a:r>
              <a:rPr lang="en-US" sz="2000" b="0" dirty="0">
                <a:latin typeface="+mj-lt"/>
              </a:rPr>
              <a:t>of 3)</a:t>
            </a:r>
            <a:endParaRPr sz="2000" b="0" i="0" u="none" strike="noStrike" cap="none" dirty="0">
              <a:solidFill>
                <a:srgbClr val="007FA3"/>
              </a:solidFill>
              <a:latin typeface="+mj-lt"/>
              <a:sym typeface="Arial"/>
            </a:endParaRPr>
          </a:p>
        </p:txBody>
      </p:sp>
      <p:sp>
        <p:nvSpPr>
          <p:cNvPr id="378" name="Content placeholder 2"/>
          <p:cNvSpPr txBox="1">
            <a:spLocks noGrp="1"/>
          </p:cNvSpPr>
          <p:nvPr>
            <p:ph type="body" idx="1"/>
          </p:nvPr>
        </p:nvSpPr>
        <p:spPr>
          <a:xfrm>
            <a:off x="457200" y="1600202"/>
            <a:ext cx="3886200" cy="885975"/>
          </a:xfrm>
          <a:prstGeom prst="rect">
            <a:avLst/>
          </a:prstGeom>
          <a:noFill/>
          <a:ln>
            <a:noFill/>
          </a:ln>
        </p:spPr>
        <p:txBody>
          <a:bodyPr spcFirstLastPara="1" wrap="square" lIns="91425" tIns="91425" rIns="91425" bIns="91425" anchor="t" anchorCtr="0">
            <a:noAutofit/>
          </a:bodyPr>
          <a:lstStyle/>
          <a:p>
            <a:pPr marL="255650" lvl="0" indent="-255650">
              <a:spcBef>
                <a:spcPts val="0"/>
              </a:spcBef>
              <a:buSzPct val="100000"/>
            </a:pPr>
            <a:r>
              <a:rPr lang="en-US" sz="1800" b="0" i="0" u="none" strike="noStrike" cap="none" dirty="0">
                <a:solidFill>
                  <a:srgbClr val="000000"/>
                </a:solidFill>
                <a:latin typeface="+mn-lt"/>
                <a:sym typeface="Arial"/>
              </a:rPr>
              <a:t>A better approach would be to define additional constraints to restrict the excess </a:t>
            </a:r>
            <a:r>
              <a:rPr lang="en-US" sz="1800" b="0" i="0" u="none" strike="noStrike" cap="none" dirty="0" smtClean="0">
                <a:solidFill>
                  <a:srgbClr val="000000"/>
                </a:solidFill>
                <a:latin typeface="+mn-lt"/>
                <a:sym typeface="Arial"/>
              </a:rPr>
              <a:t>number of</a:t>
            </a:r>
            <a:endParaRPr sz="1800" b="0" i="0" u="none" strike="noStrike" cap="none" dirty="0">
              <a:solidFill>
                <a:srgbClr val="000000"/>
              </a:solidFill>
              <a:latin typeface="+mn-lt"/>
              <a:sym typeface="Arial"/>
            </a:endParaRPr>
          </a:p>
        </p:txBody>
      </p:sp>
      <p:sp>
        <p:nvSpPr>
          <p:cNvPr id="379" name="Content placeholder 3"/>
          <p:cNvSpPr txBox="1">
            <a:spLocks noGrp="1"/>
          </p:cNvSpPr>
          <p:nvPr>
            <p:ph type="body" idx="2"/>
          </p:nvPr>
        </p:nvSpPr>
        <p:spPr>
          <a:xfrm>
            <a:off x="778887" y="2572193"/>
            <a:ext cx="2467273" cy="281651"/>
          </a:xfrm>
          <a:prstGeom prst="rect">
            <a:avLst/>
          </a:prstGeom>
          <a:noFill/>
          <a:ln>
            <a:noFill/>
          </a:ln>
        </p:spPr>
        <p:txBody>
          <a:bodyPr spcFirstLastPara="1" wrap="square" lIns="0" tIns="0" rIns="0" bIns="0" anchor="t" anchorCtr="0">
            <a:noAutofit/>
          </a:bodyPr>
          <a:lstStyle/>
          <a:p>
            <a:pPr marL="0" indent="0">
              <a:spcBef>
                <a:spcPts val="0"/>
              </a:spcBef>
              <a:buSzPts val="2000"/>
              <a:buNone/>
            </a:pPr>
            <a:r>
              <a:rPr lang="en-US" sz="1800" dirty="0" smtClean="0">
                <a:latin typeface="+mn-lt"/>
              </a:rPr>
              <a:t>employees </a:t>
            </a:r>
            <a:r>
              <a:rPr lang="en-US" sz="1800" dirty="0">
                <a:latin typeface="+mn-lt"/>
              </a:rPr>
              <a:t>in the </a:t>
            </a:r>
            <a:r>
              <a:rPr lang="en-US" sz="1800" b="0" i="0" u="none" strike="noStrike" cap="none" dirty="0" smtClean="0">
                <a:solidFill>
                  <a:schemeClr val="dk1"/>
                </a:solidFill>
                <a:latin typeface="+mn-lt"/>
                <a:sym typeface="Arial"/>
              </a:rPr>
              <a:t>range</a:t>
            </a:r>
            <a:endParaRPr sz="1800" dirty="0">
              <a:latin typeface="+mn-lt"/>
            </a:endParaRPr>
          </a:p>
        </p:txBody>
      </p:sp>
      <p:graphicFrame>
        <p:nvGraphicFramePr>
          <p:cNvPr id="2" name="Object 4" descr="E 21 colon E 29"/>
          <p:cNvGraphicFramePr>
            <a:graphicFrameLocks noChangeAspect="1"/>
          </p:cNvGraphicFramePr>
          <p:nvPr>
            <p:extLst>
              <p:ext uri="{D42A27DB-BD31-4B8C-83A1-F6EECF244321}">
                <p14:modId xmlns:p14="http://schemas.microsoft.com/office/powerpoint/2010/main" val="3251857363"/>
              </p:ext>
            </p:extLst>
          </p:nvPr>
        </p:nvGraphicFramePr>
        <p:xfrm>
          <a:off x="3374197" y="2574053"/>
          <a:ext cx="841126" cy="281651"/>
        </p:xfrm>
        <a:graphic>
          <a:graphicData uri="http://schemas.openxmlformats.org/presentationml/2006/ole">
            <mc:AlternateContent xmlns:mc="http://schemas.openxmlformats.org/markup-compatibility/2006">
              <mc:Choice xmlns:v="urn:schemas-microsoft-com:vml" Requires="v">
                <p:oleObj spid="_x0000_s2483" name="Equation" r:id="rId4" imgW="799920" imgH="241200" progId="Equation.DSMT4">
                  <p:embed/>
                </p:oleObj>
              </mc:Choice>
              <mc:Fallback>
                <p:oleObj name="Equation" r:id="rId4" imgW="799920" imgH="241200" progId="Equation.DSMT4">
                  <p:embed/>
                  <p:pic>
                    <p:nvPicPr>
                      <p:cNvPr id="0" name=""/>
                      <p:cNvPicPr/>
                      <p:nvPr/>
                    </p:nvPicPr>
                    <p:blipFill>
                      <a:blip r:embed="rId5"/>
                      <a:stretch>
                        <a:fillRect/>
                      </a:stretch>
                    </p:blipFill>
                    <p:spPr>
                      <a:xfrm>
                        <a:off x="3374197" y="2574053"/>
                        <a:ext cx="841126" cy="281651"/>
                      </a:xfrm>
                      <a:prstGeom prst="rect">
                        <a:avLst/>
                      </a:prstGeom>
                    </p:spPr>
                  </p:pic>
                </p:oleObj>
              </mc:Fallback>
            </mc:AlternateContent>
          </a:graphicData>
        </a:graphic>
      </p:graphicFrame>
      <p:sp>
        <p:nvSpPr>
          <p:cNvPr id="381" name="Content placeholder 5"/>
          <p:cNvSpPr txBox="1">
            <a:spLocks noGrp="1"/>
          </p:cNvSpPr>
          <p:nvPr>
            <p:ph type="body" idx="3"/>
          </p:nvPr>
        </p:nvSpPr>
        <p:spPr>
          <a:xfrm>
            <a:off x="837208" y="2930716"/>
            <a:ext cx="3886200" cy="203447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chemeClr val="dk1"/>
                </a:solidFill>
                <a:latin typeface="+mn-lt"/>
                <a:sym typeface="Arial"/>
              </a:rPr>
              <a:t>to be less than or equal to some maximum number </a:t>
            </a:r>
            <a:r>
              <a:rPr lang="en-US" sz="1800" b="0" i="1" u="none" strike="noStrike" cap="none" dirty="0">
                <a:solidFill>
                  <a:schemeClr val="dk1"/>
                </a:solidFill>
                <a:latin typeface="+mn-lt"/>
                <a:sym typeface="Arial"/>
              </a:rPr>
              <a:t>k</a:t>
            </a:r>
            <a:r>
              <a:rPr lang="en-US" sz="1800" b="0" i="0" u="none" strike="noStrike" cap="none" dirty="0">
                <a:solidFill>
                  <a:schemeClr val="dk1"/>
                </a:solidFill>
                <a:latin typeface="+mn-lt"/>
                <a:sym typeface="Arial"/>
              </a:rPr>
              <a:t> and then attempt to minimize the original objective function.</a:t>
            </a:r>
            <a:endParaRPr sz="1800" dirty="0">
              <a:latin typeface="+mn-lt"/>
            </a:endParaRPr>
          </a:p>
          <a:p>
            <a:pPr marL="742950" marR="0" lvl="1" indent="-285750"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The smallest value of </a:t>
            </a:r>
            <a:r>
              <a:rPr lang="en-US" sz="1800" b="0" i="1" u="none" strike="noStrike" cap="none" dirty="0">
                <a:solidFill>
                  <a:schemeClr val="dk1"/>
                </a:solidFill>
                <a:latin typeface="+mn-lt"/>
                <a:sym typeface="Arial"/>
              </a:rPr>
              <a:t>k</a:t>
            </a:r>
            <a:r>
              <a:rPr lang="en-US" sz="1800" b="0" i="0" u="none" strike="noStrike" cap="none" dirty="0">
                <a:solidFill>
                  <a:schemeClr val="dk1"/>
                </a:solidFill>
                <a:latin typeface="+mn-lt"/>
                <a:sym typeface="Arial"/>
              </a:rPr>
              <a:t> that results in a feasible solution is </a:t>
            </a:r>
            <a:r>
              <a:rPr lang="en-US" sz="1800" b="0" i="1" u="none" strike="noStrike" cap="none" dirty="0">
                <a:solidFill>
                  <a:schemeClr val="dk1"/>
                </a:solidFill>
                <a:latin typeface="+mn-lt"/>
                <a:sym typeface="Arial"/>
              </a:rPr>
              <a:t>k</a:t>
            </a:r>
            <a:r>
              <a:rPr lang="en-US" sz="1800" b="0" i="0" u="none" strike="noStrike" cap="none" dirty="0">
                <a:solidFill>
                  <a:schemeClr val="dk1"/>
                </a:solidFill>
                <a:latin typeface="+mn-lt"/>
                <a:sym typeface="Arial"/>
              </a:rPr>
              <a:t> = 3.</a:t>
            </a:r>
            <a:endParaRPr sz="1800" b="0" i="0" u="none" strike="noStrike" cap="none" dirty="0">
              <a:solidFill>
                <a:schemeClr val="dk1"/>
              </a:solidFill>
              <a:latin typeface="+mn-lt"/>
              <a:sym typeface="Arial"/>
            </a:endParaRPr>
          </a:p>
        </p:txBody>
      </p:sp>
      <p:pic>
        <p:nvPicPr>
          <p:cNvPr id="5" name="Picture 6" descr="An Excel sheet for Brewer Services problem displays 2 tables. The first table titled, model. The table has 7 rows and 2 columns. The columns have the following headings from left to right. Shift and number of P T employees. The row entries are as follows. Row 1. 1, 7. Row 2. 2, 0. Row 3. 3, 3. Row 4. 4, 0. Row 5. 5, 5. Row 6. 6, 9. Row 7. Total, 24. The second table titled, total part time. The table has 9 rows and 3 columns. The columns have the following headings from left to right. Hour, employees, and excess, . The row entries are as follows. Row 1. 8 to 9, 7, 7. Row 2. 9 to 10, 7, 0. Row 3. 10 to 11, 10, 0. Row 4. 11 to noon, 10, 3. Row 5. Noon to 1, 8, 2. Row 6. 1 to 2, 17, 4. Row 7. 2 to 3, 14, 2. Row 8. 3 to 4, 14, 0. Row 9. 4 to 5, 9, 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591" y="5059199"/>
            <a:ext cx="3086930" cy="1232024"/>
          </a:xfrm>
          <a:prstGeom prst="rect">
            <a:avLst/>
          </a:prstGeom>
        </p:spPr>
      </p:pic>
      <p:pic>
        <p:nvPicPr>
          <p:cNvPr id="4" name="Picture 3" descr="The Solver Parameters dialog box. The input field labels and their corresponding values are as follows. Set Object. $E$21. 3 radio buttons under, To, are labeled as follows. Max, Min, and Value of. Min is selected. Text field beside the buttons reads, 0. By Changing Variable Cells. $21 colon $B$26. Subject to the Constraints. This field has 3 entries. The first is $B$21 colon $B$26 = integer. The second is $B$27 = 24. The third is $D$21 colon $D$29 is greater than or = $C$8 colon $C$16. The check box, Make Unconstrained Variables Non Negative, is checked. Select a Solving Method is a drop down menu and is selected for Simplex L P. 6 buttons are available on the right side of the dialog box. These are Add, Change, Delete, Reset All, Load or Save, and Options. A note titled, Solving Method, reads, Select the G R G Nonlinear engine for Solver Problems that are smooth nonlinear. Select the L P Simplex engine for linear Solver Problems, and select the Evolutionary engine for Solver Problems that are non smooth."/>
          <p:cNvPicPr>
            <a:picLocks noChangeAspect="1"/>
          </p:cNvPicPr>
          <p:nvPr/>
        </p:nvPicPr>
        <p:blipFill>
          <a:blip r:embed="rId7"/>
          <a:stretch>
            <a:fillRect/>
          </a:stretch>
        </p:blipFill>
        <p:spPr>
          <a:xfrm>
            <a:off x="4983318" y="1773867"/>
            <a:ext cx="3164149" cy="331026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Title 1"/>
          <p:cNvSpPr txBox="1">
            <a:spLocks noGrp="1"/>
          </p:cNvSpPr>
          <p:nvPr>
            <p:ph type="title"/>
          </p:nvPr>
        </p:nvSpPr>
        <p:spPr>
          <a:xfrm>
            <a:off x="457200" y="215372"/>
            <a:ext cx="8302752"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Models </a:t>
            </a:r>
            <a:r>
              <a:rPr lang="en-US" sz="3600" b="1" i="0" u="none" strike="noStrike" cap="none" dirty="0">
                <a:solidFill>
                  <a:srgbClr val="007FA3"/>
                </a:solidFill>
                <a:latin typeface="+mj-lt"/>
                <a:ea typeface="Arial"/>
                <a:cs typeface="Arial"/>
                <a:sym typeface="Arial"/>
              </a:rPr>
              <a:t>with Binary Variables</a:t>
            </a:r>
            <a:endParaRPr sz="3600" b="1" i="0" u="none" strike="noStrike" cap="none" dirty="0">
              <a:solidFill>
                <a:srgbClr val="007FA3"/>
              </a:solidFill>
              <a:latin typeface="+mj-lt"/>
              <a:ea typeface="Arial"/>
              <a:cs typeface="Arial"/>
              <a:sym typeface="Arial"/>
            </a:endParaRPr>
          </a:p>
        </p:txBody>
      </p:sp>
      <p:sp>
        <p:nvSpPr>
          <p:cNvPr id="4" name="Content placeholder 2"/>
          <p:cNvSpPr>
            <a:spLocks noGrp="1"/>
          </p:cNvSpPr>
          <p:nvPr>
            <p:ph type="body" idx="1"/>
          </p:nvPr>
        </p:nvSpPr>
        <p:spPr/>
        <p:txBody>
          <a:bodyPr/>
          <a:lstStyle/>
          <a:p>
            <a:pPr marL="256032" indent="-256032">
              <a:buSzPct val="100000"/>
            </a:pPr>
            <a:r>
              <a:rPr lang="en-US" sz="2400" dirty="0" smtClean="0">
                <a:latin typeface="+mn-lt"/>
              </a:rPr>
              <a:t>Project selection - finding the best </a:t>
            </a:r>
            <a:r>
              <a:rPr lang="en-US" sz="2400" dirty="0">
                <a:latin typeface="+mn-lt"/>
              </a:rPr>
              <a:t>subset of </a:t>
            </a:r>
            <a:r>
              <a:rPr lang="en-US" sz="2400" dirty="0" smtClean="0">
                <a:latin typeface="+mn-lt"/>
              </a:rPr>
              <a:t>potential projects that must </a:t>
            </a:r>
            <a:r>
              <a:rPr lang="en-US" sz="2400" dirty="0">
                <a:latin typeface="+mn-lt"/>
              </a:rPr>
              <a:t>be selected with limited resource constraints. </a:t>
            </a:r>
            <a:endParaRPr lang="en-US" sz="2400" dirty="0" smtClean="0">
              <a:latin typeface="+mn-lt"/>
            </a:endParaRPr>
          </a:p>
          <a:p>
            <a:pPr marL="256032" indent="-256032">
              <a:buSzPct val="100000"/>
            </a:pPr>
            <a:r>
              <a:rPr lang="en-US" sz="2400" dirty="0" smtClean="0">
                <a:latin typeface="+mn-lt"/>
              </a:rPr>
              <a:t>Capital-budgeting </a:t>
            </a:r>
            <a:r>
              <a:rPr lang="en-US" sz="2400" dirty="0">
                <a:latin typeface="+mn-lt"/>
              </a:rPr>
              <a:t>problems </a:t>
            </a:r>
            <a:r>
              <a:rPr lang="en-US" sz="2400" dirty="0" smtClean="0">
                <a:latin typeface="+mn-lt"/>
              </a:rPr>
              <a:t>in finance </a:t>
            </a:r>
            <a:r>
              <a:rPr lang="en-US" sz="2400" dirty="0">
                <a:latin typeface="+mn-lt"/>
              </a:rPr>
              <a:t>have a similar structure</a:t>
            </a:r>
            <a:r>
              <a:rPr lang="en-US" sz="2400" dirty="0" smtClean="0">
                <a:latin typeface="+mn-lt"/>
              </a:rPr>
              <a:t>.</a:t>
            </a:r>
            <a:endParaRPr lang="en-US" sz="2400" dirty="0">
              <a:latin typeface="+mn-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Title 1"/>
          <p:cNvSpPr txBox="1">
            <a:spLocks noGrp="1"/>
          </p:cNvSpPr>
          <p:nvPr>
            <p:ph type="title"/>
          </p:nvPr>
        </p:nvSpPr>
        <p:spPr>
          <a:xfrm>
            <a:off x="457200" y="215372"/>
            <a:ext cx="8330184"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14.5</a:t>
            </a:r>
            <a:r>
              <a:rPr lang="en-US" sz="3600" b="1" i="0" u="none" strike="noStrike" cap="none" dirty="0">
                <a:solidFill>
                  <a:srgbClr val="007FA3"/>
                </a:solidFill>
                <a:latin typeface="+mj-lt"/>
                <a:ea typeface="Arial"/>
                <a:cs typeface="Arial"/>
                <a:sym typeface="Arial"/>
              </a:rPr>
              <a:t>: Hahn </a:t>
            </a:r>
            <a:r>
              <a:rPr lang="en-US" sz="3600" b="1" i="0" u="none" strike="noStrike" cap="none" dirty="0" smtClean="0">
                <a:solidFill>
                  <a:srgbClr val="007FA3"/>
                </a:solidFill>
                <a:latin typeface="+mj-lt"/>
                <a:ea typeface="Arial"/>
                <a:cs typeface="Arial"/>
                <a:sym typeface="Arial"/>
              </a:rPr>
              <a:t>Engineering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397" name="Content placeholder 2"/>
          <p:cNvSpPr txBox="1">
            <a:spLocks noGrp="1"/>
          </p:cNvSpPr>
          <p:nvPr>
            <p:ph type="body" idx="1"/>
          </p:nvPr>
        </p:nvSpPr>
        <p:spPr>
          <a:xfrm>
            <a:off x="457200" y="1600200"/>
            <a:ext cx="8229600" cy="1581912"/>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Project selection </a:t>
            </a:r>
            <a:r>
              <a:rPr lang="en-US" sz="1800" b="0" i="0" u="none" strike="noStrike" cap="none" dirty="0" smtClean="0">
                <a:solidFill>
                  <a:srgbClr val="000000"/>
                </a:solidFill>
                <a:latin typeface="+mn-lt"/>
                <a:sym typeface="Arial"/>
              </a:rPr>
              <a:t>model</a:t>
            </a:r>
            <a:endParaRPr sz="1800" dirty="0">
              <a:latin typeface="+mn-lt"/>
            </a:endParaRPr>
          </a:p>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Five potential projects are being considered. Each project is expected to generate a return (given by the net present value) but requires a fixed amount of cash and personnel.</a:t>
            </a:r>
            <a:endParaRPr sz="1800" b="0" i="0" u="none" strike="noStrike" cap="none" dirty="0">
              <a:solidFill>
                <a:srgbClr val="000000"/>
              </a:solidFill>
              <a:latin typeface="+mn-lt"/>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1138340601"/>
              </p:ext>
            </p:extLst>
          </p:nvPr>
        </p:nvGraphicFramePr>
        <p:xfrm>
          <a:off x="964773" y="3270499"/>
          <a:ext cx="7315037" cy="1569730"/>
        </p:xfrm>
        <a:graphic>
          <a:graphicData uri="http://schemas.openxmlformats.org/drawingml/2006/table">
            <a:tbl>
              <a:tblPr firstRow="1" bandRow="1">
                <a:tableStyleId>{5940675A-B579-460E-94D1-54222C63F5DA}</a:tableStyleId>
              </a:tblPr>
              <a:tblGrid>
                <a:gridCol w="1837075">
                  <a:extLst>
                    <a:ext uri="{9D8B030D-6E8A-4147-A177-3AD203B41FA5}">
                      <a16:colId xmlns:a16="http://schemas.microsoft.com/office/drawing/2014/main" val="1751288349"/>
                    </a:ext>
                  </a:extLst>
                </a:gridCol>
                <a:gridCol w="857587">
                  <a:extLst>
                    <a:ext uri="{9D8B030D-6E8A-4147-A177-3AD203B41FA5}">
                      <a16:colId xmlns:a16="http://schemas.microsoft.com/office/drawing/2014/main" val="2873095287"/>
                    </a:ext>
                  </a:extLst>
                </a:gridCol>
                <a:gridCol w="857587">
                  <a:extLst>
                    <a:ext uri="{9D8B030D-6E8A-4147-A177-3AD203B41FA5}">
                      <a16:colId xmlns:a16="http://schemas.microsoft.com/office/drawing/2014/main" val="3857661776"/>
                    </a:ext>
                  </a:extLst>
                </a:gridCol>
                <a:gridCol w="857587">
                  <a:extLst>
                    <a:ext uri="{9D8B030D-6E8A-4147-A177-3AD203B41FA5}">
                      <a16:colId xmlns:a16="http://schemas.microsoft.com/office/drawing/2014/main" val="839377771"/>
                    </a:ext>
                  </a:extLst>
                </a:gridCol>
                <a:gridCol w="857587">
                  <a:extLst>
                    <a:ext uri="{9D8B030D-6E8A-4147-A177-3AD203B41FA5}">
                      <a16:colId xmlns:a16="http://schemas.microsoft.com/office/drawing/2014/main" val="331965897"/>
                    </a:ext>
                  </a:extLst>
                </a:gridCol>
                <a:gridCol w="857587">
                  <a:extLst>
                    <a:ext uri="{9D8B030D-6E8A-4147-A177-3AD203B41FA5}">
                      <a16:colId xmlns:a16="http://schemas.microsoft.com/office/drawing/2014/main" val="1791197078"/>
                    </a:ext>
                  </a:extLst>
                </a:gridCol>
                <a:gridCol w="1190027">
                  <a:extLst>
                    <a:ext uri="{9D8B030D-6E8A-4147-A177-3AD203B41FA5}">
                      <a16:colId xmlns:a16="http://schemas.microsoft.com/office/drawing/2014/main" val="1666105741"/>
                    </a:ext>
                  </a:extLst>
                </a:gridCol>
              </a:tblGrid>
              <a:tr h="370840">
                <a:tc>
                  <a:txBody>
                    <a:bodyPr/>
                    <a:lstStyle/>
                    <a:p>
                      <a:pPr marL="0" marR="0" lvl="0" indent="0" algn="l" rtl="0">
                        <a:spcBef>
                          <a:spcPts val="0"/>
                        </a:spcBef>
                        <a:spcAft>
                          <a:spcPts val="0"/>
                        </a:spcAft>
                        <a:buNone/>
                      </a:pPr>
                      <a:r>
                        <a:rPr lang="en-US" sz="1200" dirty="0">
                          <a:solidFill>
                            <a:schemeClr val="bg1"/>
                          </a:solidFill>
                        </a:rPr>
                        <a:t>Blank</a:t>
                      </a:r>
                      <a:endParaRPr sz="1200" b="1" dirty="0">
                        <a:solidFill>
                          <a:schemeClr val="bg1"/>
                        </a:solidFill>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Project 1</a:t>
                      </a:r>
                      <a:endParaRPr sz="1200" b="1" dirty="0">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Project 2</a:t>
                      </a:r>
                      <a:endParaRPr sz="1200" b="1" dirty="0">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Project 3</a:t>
                      </a:r>
                      <a:endParaRPr sz="1200" b="1" dirty="0">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Project 4</a:t>
                      </a:r>
                      <a:endParaRPr sz="1200" b="1" dirty="0">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Project 5</a:t>
                      </a:r>
                      <a:endParaRPr sz="1200" b="1" dirty="0">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Available Resources</a:t>
                      </a:r>
                      <a:endParaRPr sz="1200" b="1" dirty="0">
                        <a:latin typeface="+mn-lt"/>
                      </a:endParaRPr>
                    </a:p>
                  </a:txBody>
                  <a:tcPr marL="91450" marR="91450" marT="45725" marB="45725"/>
                </a:tc>
                <a:extLst>
                  <a:ext uri="{0D108BD9-81ED-4DB2-BD59-A6C34878D82A}">
                    <a16:rowId xmlns:a16="http://schemas.microsoft.com/office/drawing/2014/main" val="705755819"/>
                  </a:ext>
                </a:extLst>
              </a:tr>
              <a:tr h="370840">
                <a:tc>
                  <a:txBody>
                    <a:bodyPr/>
                    <a:lstStyle/>
                    <a:p>
                      <a:pPr marL="0" marR="0" lvl="0" indent="0" algn="l" rtl="0">
                        <a:spcBef>
                          <a:spcPts val="0"/>
                        </a:spcBef>
                        <a:spcAft>
                          <a:spcPts val="0"/>
                        </a:spcAft>
                        <a:buNone/>
                      </a:pPr>
                      <a:r>
                        <a:rPr lang="en-US" sz="1200" u="none" strike="noStrike" dirty="0">
                          <a:sym typeface="Arial"/>
                        </a:rPr>
                        <a:t>Expected return (N</a:t>
                      </a:r>
                      <a:r>
                        <a:rPr lang="en-US" sz="100" u="none" strike="noStrike" dirty="0">
                          <a:sym typeface="Arial"/>
                        </a:rPr>
                        <a:t> </a:t>
                      </a:r>
                      <a:r>
                        <a:rPr lang="en-US" sz="1200" u="none" strike="noStrike" dirty="0">
                          <a:sym typeface="Arial"/>
                        </a:rPr>
                        <a:t>P</a:t>
                      </a:r>
                      <a:r>
                        <a:rPr lang="en-US" sz="100" u="none" strike="noStrike" dirty="0">
                          <a:sym typeface="Arial"/>
                        </a:rPr>
                        <a:t> </a:t>
                      </a:r>
                      <a:r>
                        <a:rPr lang="en-US" sz="1200" u="none" strike="noStrike" dirty="0">
                          <a:sym typeface="Arial"/>
                        </a:rPr>
                        <a:t>V)</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$180,000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$220,000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$150,000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$140,000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$200,000</a:t>
                      </a:r>
                      <a:endParaRPr sz="1200" dirty="0">
                        <a:latin typeface="+mn-lt"/>
                      </a:endParaRPr>
                    </a:p>
                  </a:txBody>
                  <a:tcPr marL="91450" marR="91450" marT="45725" marB="45725"/>
                </a:tc>
                <a:tc>
                  <a:txBody>
                    <a:bodyPr/>
                    <a:lstStyle/>
                    <a:p>
                      <a:pPr marL="0" marR="0" lvl="0" indent="0" algn="ctr" rtl="0">
                        <a:lnSpc>
                          <a:spcPct val="100000"/>
                        </a:lnSpc>
                        <a:spcBef>
                          <a:spcPts val="0"/>
                        </a:spcBef>
                        <a:spcAft>
                          <a:spcPts val="0"/>
                        </a:spcAft>
                        <a:buClr>
                          <a:schemeClr val="lt1"/>
                        </a:buClr>
                        <a:buSzPts val="1200"/>
                        <a:buFont typeface="Arial"/>
                        <a:buNone/>
                      </a:pPr>
                      <a:r>
                        <a:rPr lang="en-US" sz="1200" dirty="0">
                          <a:solidFill>
                            <a:schemeClr val="bg1"/>
                          </a:solidFill>
                        </a:rPr>
                        <a:t>Blank</a:t>
                      </a:r>
                      <a:endParaRPr dirty="0">
                        <a:solidFill>
                          <a:schemeClr val="bg1"/>
                        </a:solidFill>
                        <a:latin typeface="+mn-lt"/>
                      </a:endParaRPr>
                    </a:p>
                  </a:txBody>
                  <a:tcPr marL="91450" marR="91450" marT="45725" marB="45725"/>
                </a:tc>
                <a:extLst>
                  <a:ext uri="{0D108BD9-81ED-4DB2-BD59-A6C34878D82A}">
                    <a16:rowId xmlns:a16="http://schemas.microsoft.com/office/drawing/2014/main" val="42192819"/>
                  </a:ext>
                </a:extLst>
              </a:tr>
              <a:tr h="370840">
                <a:tc>
                  <a:txBody>
                    <a:bodyPr/>
                    <a:lstStyle/>
                    <a:p>
                      <a:pPr marL="0" marR="0" lvl="0" indent="0" algn="l" rtl="0">
                        <a:spcBef>
                          <a:spcPts val="0"/>
                        </a:spcBef>
                        <a:spcAft>
                          <a:spcPts val="0"/>
                        </a:spcAft>
                        <a:buNone/>
                      </a:pPr>
                      <a:r>
                        <a:rPr lang="en-US" sz="1200" u="none" strike="noStrike" dirty="0">
                          <a:sym typeface="Arial"/>
                        </a:rPr>
                        <a:t>Cash requirements</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$55,000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$83,000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$24,000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$49,000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$61,000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$150,000</a:t>
                      </a:r>
                      <a:endParaRPr sz="1200" dirty="0">
                        <a:latin typeface="+mn-lt"/>
                      </a:endParaRPr>
                    </a:p>
                  </a:txBody>
                  <a:tcPr marL="91450" marR="91450" marT="45725" marB="45725"/>
                </a:tc>
                <a:extLst>
                  <a:ext uri="{0D108BD9-81ED-4DB2-BD59-A6C34878D82A}">
                    <a16:rowId xmlns:a16="http://schemas.microsoft.com/office/drawing/2014/main" val="733396372"/>
                  </a:ext>
                </a:extLst>
              </a:tr>
              <a:tr h="370840">
                <a:tc>
                  <a:txBody>
                    <a:bodyPr/>
                    <a:lstStyle/>
                    <a:p>
                      <a:pPr marL="0" marR="0" lvl="0" indent="0" algn="l" rtl="0">
                        <a:spcBef>
                          <a:spcPts val="0"/>
                        </a:spcBef>
                        <a:spcAft>
                          <a:spcPts val="0"/>
                        </a:spcAft>
                        <a:buNone/>
                      </a:pPr>
                      <a:r>
                        <a:rPr lang="en-US" sz="1200" u="none" strike="noStrike" dirty="0">
                          <a:sym typeface="Arial"/>
                        </a:rPr>
                        <a:t>Personnel requirements</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5</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3</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2</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5</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3</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12</a:t>
                      </a:r>
                      <a:endParaRPr sz="1200" dirty="0">
                        <a:latin typeface="+mn-lt"/>
                      </a:endParaRPr>
                    </a:p>
                  </a:txBody>
                  <a:tcPr marL="91450" marR="91450" marT="45725" marB="45725"/>
                </a:tc>
                <a:extLst>
                  <a:ext uri="{0D108BD9-81ED-4DB2-BD59-A6C34878D82A}">
                    <a16:rowId xmlns:a16="http://schemas.microsoft.com/office/drawing/2014/main" val="2473623529"/>
                  </a:ext>
                </a:extLst>
              </a:tr>
            </a:tbl>
          </a:graphicData>
        </a:graphic>
      </p:graphicFrame>
      <p:sp>
        <p:nvSpPr>
          <p:cNvPr id="399" name="Content placeholder 4"/>
          <p:cNvSpPr txBox="1">
            <a:spLocks noGrp="1"/>
          </p:cNvSpPr>
          <p:nvPr>
            <p:ph type="body" idx="2"/>
          </p:nvPr>
        </p:nvSpPr>
        <p:spPr>
          <a:xfrm>
            <a:off x="492825" y="4928616"/>
            <a:ext cx="8229600" cy="1362456"/>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The available budget and human resources do not allow selection of all 5 projects.</a:t>
            </a:r>
            <a:endParaRPr sz="1800" dirty="0">
              <a:latin typeface="+mn-lt"/>
            </a:endParaRPr>
          </a:p>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The </a:t>
            </a:r>
            <a:r>
              <a:rPr lang="en-US" sz="1800" b="0" i="0" u="none" strike="noStrike" cap="none" dirty="0" smtClean="0">
                <a:solidFill>
                  <a:srgbClr val="000000"/>
                </a:solidFill>
                <a:latin typeface="+mn-lt"/>
                <a:sym typeface="Arial"/>
              </a:rPr>
              <a:t>objective </a:t>
            </a:r>
            <a:r>
              <a:rPr lang="en-US" sz="1800" b="0" i="0" u="none" strike="noStrike" cap="none" dirty="0">
                <a:solidFill>
                  <a:srgbClr val="000000"/>
                </a:solidFill>
                <a:latin typeface="+mn-lt"/>
                <a:sym typeface="Arial"/>
              </a:rPr>
              <a:t>is to maximize expected return.</a:t>
            </a:r>
            <a:endParaRPr sz="1800" dirty="0">
              <a:latin typeface="+mn-l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Integer Optimization</a:t>
            </a:r>
            <a:endParaRPr sz="3600" b="1" i="0" u="none" strike="noStrike" cap="none" dirty="0">
              <a:solidFill>
                <a:srgbClr val="007FA3"/>
              </a:solidFill>
              <a:latin typeface="+mj-lt"/>
              <a:ea typeface="Arial"/>
              <a:cs typeface="Arial"/>
              <a:sym typeface="Arial"/>
            </a:endParaRPr>
          </a:p>
        </p:txBody>
      </p:sp>
      <p:sp>
        <p:nvSpPr>
          <p:cNvPr id="230" name="Content placeholder 2"/>
          <p:cNvSpPr txBox="1">
            <a:spLocks noGrp="1"/>
          </p:cNvSpPr>
          <p:nvPr>
            <p:ph type="body" idx="1"/>
          </p:nvPr>
        </p:nvSpPr>
        <p:spPr>
          <a:xfrm>
            <a:off x="457200" y="1600200"/>
            <a:ext cx="8229600" cy="2825496"/>
          </a:xfrm>
          <a:prstGeom prst="rect">
            <a:avLst/>
          </a:prstGeom>
          <a:noFill/>
          <a:ln>
            <a:noFill/>
          </a:ln>
        </p:spPr>
        <p:txBody>
          <a:bodyPr spcFirstLastPara="1" wrap="square" lIns="91425" tIns="91425" rIns="91425" bIns="91425" anchor="t" anchorCtr="0">
            <a:noAutofit/>
          </a:bodyPr>
          <a:lstStyle/>
          <a:p>
            <a:pPr marL="256032" indent="-256032">
              <a:buSzPct val="100000"/>
            </a:pPr>
            <a:r>
              <a:rPr lang="en-US" sz="2000" b="0" i="0" u="none" strike="noStrike" cap="none" dirty="0">
                <a:solidFill>
                  <a:srgbClr val="000000"/>
                </a:solidFill>
                <a:latin typeface="+mn-lt"/>
                <a:sym typeface="Arial"/>
              </a:rPr>
              <a:t>An </a:t>
            </a:r>
            <a:r>
              <a:rPr lang="en-US" sz="2000" b="1" i="0" u="none" strike="noStrike" cap="none" dirty="0">
                <a:solidFill>
                  <a:srgbClr val="000000"/>
                </a:solidFill>
                <a:latin typeface="+mn-lt"/>
                <a:sym typeface="Arial"/>
              </a:rPr>
              <a:t>integer linear optimization model </a:t>
            </a:r>
            <a:r>
              <a:rPr lang="en-US" sz="2000" b="0" i="0" u="none" strike="noStrike" cap="none" dirty="0">
                <a:solidFill>
                  <a:srgbClr val="000000"/>
                </a:solidFill>
                <a:latin typeface="+mn-lt"/>
                <a:sym typeface="Arial"/>
              </a:rPr>
              <a:t>(</a:t>
            </a:r>
            <a:r>
              <a:rPr lang="en-US" sz="2000" b="1" i="0" u="none" strike="noStrike" cap="none" dirty="0">
                <a:solidFill>
                  <a:srgbClr val="000000"/>
                </a:solidFill>
                <a:latin typeface="+mn-lt"/>
                <a:sym typeface="Arial"/>
              </a:rPr>
              <a:t>integer program</a:t>
            </a:r>
            <a:r>
              <a:rPr lang="en-US" sz="2000" b="0" i="0" u="none" strike="noStrike" cap="none" dirty="0">
                <a:solidFill>
                  <a:srgbClr val="000000"/>
                </a:solidFill>
                <a:latin typeface="+mn-lt"/>
                <a:sym typeface="Arial"/>
              </a:rPr>
              <a:t>) </a:t>
            </a:r>
            <a:r>
              <a:rPr lang="en-US" sz="2000" b="0" i="0" u="none" strike="noStrike" cap="none" dirty="0" smtClean="0">
                <a:solidFill>
                  <a:srgbClr val="000000"/>
                </a:solidFill>
                <a:latin typeface="+mn-lt"/>
                <a:sym typeface="Arial"/>
              </a:rPr>
              <a:t>is a linear model in which some </a:t>
            </a:r>
            <a:r>
              <a:rPr lang="en-US" sz="2000" b="0" i="0" u="none" strike="noStrike" cap="none" dirty="0">
                <a:solidFill>
                  <a:srgbClr val="000000"/>
                </a:solidFill>
                <a:latin typeface="+mn-lt"/>
                <a:sym typeface="Arial"/>
              </a:rPr>
              <a:t>or all variables </a:t>
            </a:r>
            <a:r>
              <a:rPr lang="en-US" sz="2000" b="0" i="0" u="none" strike="noStrike" cap="none" dirty="0" smtClean="0">
                <a:solidFill>
                  <a:srgbClr val="000000"/>
                </a:solidFill>
                <a:latin typeface="+mn-lt"/>
                <a:sym typeface="Arial"/>
              </a:rPr>
              <a:t>are restricted </a:t>
            </a:r>
            <a:r>
              <a:rPr lang="en-US" sz="2000" b="0" i="0" u="none" strike="noStrike" cap="none" dirty="0">
                <a:solidFill>
                  <a:srgbClr val="000000"/>
                </a:solidFill>
                <a:latin typeface="+mn-lt"/>
                <a:sym typeface="Arial"/>
              </a:rPr>
              <a:t>to being whole numbers</a:t>
            </a:r>
            <a:r>
              <a:rPr lang="en-US" sz="2000" b="0" i="0" u="none" strike="noStrike" cap="none" dirty="0" smtClean="0">
                <a:solidFill>
                  <a:srgbClr val="000000"/>
                </a:solidFill>
                <a:latin typeface="+mn-lt"/>
                <a:sym typeface="Arial"/>
              </a:rPr>
              <a:t>. </a:t>
            </a:r>
            <a:r>
              <a:rPr lang="en-US" sz="2000" dirty="0">
                <a:latin typeface="+mn-lt"/>
              </a:rPr>
              <a:t> </a:t>
            </a:r>
            <a:endParaRPr lang="en-US" sz="2000" dirty="0" smtClean="0">
              <a:latin typeface="+mn-lt"/>
            </a:endParaRPr>
          </a:p>
          <a:p>
            <a:pPr marL="740664" lvl="1" indent="-283464">
              <a:buSzPct val="100000"/>
            </a:pPr>
            <a:r>
              <a:rPr lang="en-US" sz="2000" dirty="0" smtClean="0">
                <a:latin typeface="+mn-lt"/>
              </a:rPr>
              <a:t>Decision variables that </a:t>
            </a:r>
            <a:r>
              <a:rPr lang="en-US" sz="2000" dirty="0">
                <a:latin typeface="+mn-lt"/>
              </a:rPr>
              <a:t>we force to be integers are called </a:t>
            </a:r>
            <a:r>
              <a:rPr lang="en-US" sz="2000" b="1" dirty="0">
                <a:latin typeface="+mn-lt"/>
              </a:rPr>
              <a:t>general integer </a:t>
            </a:r>
            <a:r>
              <a:rPr lang="en-US" sz="2000" b="1" dirty="0" smtClean="0">
                <a:latin typeface="+mn-lt"/>
              </a:rPr>
              <a:t>variables</a:t>
            </a:r>
            <a:r>
              <a:rPr lang="en-US" sz="2000" dirty="0" smtClean="0">
                <a:latin typeface="+mn-lt"/>
              </a:rPr>
              <a:t>.</a:t>
            </a:r>
            <a:endParaRPr sz="2000" dirty="0">
              <a:latin typeface="+mn-lt"/>
            </a:endParaRPr>
          </a:p>
          <a:p>
            <a:pPr marL="256032" indent="-256032">
              <a:buSzPct val="100000"/>
            </a:pPr>
            <a:r>
              <a:rPr lang="en-US" sz="2000" dirty="0" smtClean="0">
                <a:latin typeface="+mn-lt"/>
              </a:rPr>
              <a:t>Many </a:t>
            </a:r>
            <a:r>
              <a:rPr lang="en-US" sz="2000" dirty="0">
                <a:latin typeface="+mn-lt"/>
              </a:rPr>
              <a:t>optimization models require </a:t>
            </a:r>
            <a:r>
              <a:rPr lang="en-US" sz="2000" b="1" dirty="0">
                <a:latin typeface="+mn-lt"/>
              </a:rPr>
              <a:t>binary </a:t>
            </a:r>
            <a:r>
              <a:rPr lang="en-US" sz="2000" b="1" dirty="0" smtClean="0">
                <a:latin typeface="+mn-lt"/>
              </a:rPr>
              <a:t>variables</a:t>
            </a:r>
            <a:r>
              <a:rPr lang="en-US" sz="2000" dirty="0" smtClean="0">
                <a:latin typeface="+mn-lt"/>
              </a:rPr>
              <a:t>, </a:t>
            </a:r>
            <a:r>
              <a:rPr lang="en-US" sz="2000" dirty="0">
                <a:latin typeface="+mn-lt"/>
              </a:rPr>
              <a:t>which are variables that are </a:t>
            </a:r>
            <a:r>
              <a:rPr lang="en-US" sz="2000" dirty="0" smtClean="0">
                <a:latin typeface="+mn-lt"/>
              </a:rPr>
              <a:t>restricted to </a:t>
            </a:r>
            <a:r>
              <a:rPr lang="en-US" sz="2000" dirty="0">
                <a:latin typeface="+mn-lt"/>
              </a:rPr>
              <a:t>being either 0 or </a:t>
            </a:r>
            <a:r>
              <a:rPr lang="en-US" sz="2000" dirty="0" smtClean="0">
                <a:latin typeface="+mn-lt"/>
              </a:rPr>
              <a:t>1:</a:t>
            </a:r>
          </a:p>
        </p:txBody>
      </p:sp>
      <p:graphicFrame>
        <p:nvGraphicFramePr>
          <p:cNvPr id="6" name="Object 3" descr="x is greater than or equal to 0 but less than or equal to 1 and integer, This equation is labeled, 14.1"/>
          <p:cNvGraphicFramePr>
            <a:graphicFrameLocks noChangeAspect="1"/>
          </p:cNvGraphicFramePr>
          <p:nvPr>
            <p:extLst>
              <p:ext uri="{D42A27DB-BD31-4B8C-83A1-F6EECF244321}">
                <p14:modId xmlns:p14="http://schemas.microsoft.com/office/powerpoint/2010/main" val="4006482311"/>
              </p:ext>
            </p:extLst>
          </p:nvPr>
        </p:nvGraphicFramePr>
        <p:xfrm>
          <a:off x="1766888" y="4518025"/>
          <a:ext cx="4838700" cy="266700"/>
        </p:xfrm>
        <a:graphic>
          <a:graphicData uri="http://schemas.openxmlformats.org/presentationml/2006/ole">
            <mc:AlternateContent xmlns:mc="http://schemas.openxmlformats.org/markup-compatibility/2006">
              <mc:Choice xmlns:v="urn:schemas-microsoft-com:vml" Requires="v">
                <p:oleObj spid="_x0000_s4337" name="Equation" r:id="rId4" imgW="4838400" imgH="266400" progId="Equation.DSMT4">
                  <p:embed/>
                </p:oleObj>
              </mc:Choice>
              <mc:Fallback>
                <p:oleObj name="Equation" r:id="rId4" imgW="4838400" imgH="266400" progId="Equation.DSMT4">
                  <p:embed/>
                  <p:pic>
                    <p:nvPicPr>
                      <p:cNvPr id="25" name="Object 24"/>
                      <p:cNvPicPr/>
                      <p:nvPr/>
                    </p:nvPicPr>
                    <p:blipFill>
                      <a:blip r:embed="rId5"/>
                      <a:stretch>
                        <a:fillRect/>
                      </a:stretch>
                    </p:blipFill>
                    <p:spPr>
                      <a:xfrm>
                        <a:off x="1766888" y="4518025"/>
                        <a:ext cx="4838700" cy="266700"/>
                      </a:xfrm>
                      <a:prstGeom prst="rect">
                        <a:avLst/>
                      </a:prstGeom>
                    </p:spPr>
                  </p:pic>
                </p:oleObj>
              </mc:Fallback>
            </mc:AlternateContent>
          </a:graphicData>
        </a:graphic>
      </p:graphicFrame>
      <p:sp>
        <p:nvSpPr>
          <p:cNvPr id="3" name="Content placeholder 4"/>
          <p:cNvSpPr>
            <a:spLocks noGrp="1"/>
          </p:cNvSpPr>
          <p:nvPr>
            <p:ph type="body" idx="2"/>
          </p:nvPr>
        </p:nvSpPr>
        <p:spPr>
          <a:xfrm>
            <a:off x="457200" y="4931905"/>
            <a:ext cx="8229600" cy="527064"/>
          </a:xfrm>
        </p:spPr>
        <p:txBody>
          <a:bodyPr/>
          <a:lstStyle/>
          <a:p>
            <a:pPr marL="740664" lvl="1" indent="-283464">
              <a:buSzPct val="100000"/>
            </a:pPr>
            <a:r>
              <a:rPr lang="en-US" sz="2000" dirty="0">
                <a:solidFill>
                  <a:srgbClr val="000000"/>
                </a:solidFill>
                <a:latin typeface="+mn-lt"/>
              </a:rPr>
              <a:t>Binary variables are used to model logical yes-or-no decisions.</a:t>
            </a:r>
            <a:endParaRPr lang="en-US" sz="2000"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Title 1"/>
          <p:cNvSpPr txBox="1">
            <a:spLocks noGrp="1"/>
          </p:cNvSpPr>
          <p:nvPr>
            <p:ph type="title"/>
          </p:nvPr>
        </p:nvSpPr>
        <p:spPr>
          <a:xfrm>
            <a:off x="457200" y="215372"/>
            <a:ext cx="8321040" cy="1097280"/>
          </a:xfrm>
          <a:prstGeom prst="rect">
            <a:avLst/>
          </a:prstGeom>
          <a:noFill/>
          <a:ln>
            <a:noFill/>
          </a:ln>
        </p:spPr>
        <p:txBody>
          <a:bodyPr spcFirstLastPara="1" wrap="square" lIns="0" tIns="91425" rIns="0" bIns="0" anchor="b" anchorCtr="0">
            <a:noAutofit/>
          </a:bodyPr>
          <a:lstStyle/>
          <a:p>
            <a:pPr lvl="0"/>
            <a:r>
              <a:rPr lang="en-US" dirty="0">
                <a:latin typeface="+mj-lt"/>
              </a:rPr>
              <a:t>Example 14.5: Hahn Engineering </a:t>
            </a:r>
            <a:r>
              <a:rPr lang="en-US" sz="2000" b="0" dirty="0" smtClean="0">
                <a:latin typeface="+mj-lt"/>
              </a:rPr>
              <a:t>(2 </a:t>
            </a:r>
            <a:r>
              <a:rPr lang="en-US" sz="2000" b="0" dirty="0">
                <a:latin typeface="+mj-lt"/>
              </a:rPr>
              <a:t>of 3)</a:t>
            </a:r>
            <a:endParaRPr dirty="0">
              <a:latin typeface="+mj-lt"/>
            </a:endParaRPr>
          </a:p>
        </p:txBody>
      </p:sp>
      <p:sp>
        <p:nvSpPr>
          <p:cNvPr id="405" name="Content placeholder 2"/>
          <p:cNvSpPr txBox="1">
            <a:spLocks noGrp="1"/>
          </p:cNvSpPr>
          <p:nvPr>
            <p:ph type="body" idx="1"/>
          </p:nvPr>
        </p:nvSpPr>
        <p:spPr>
          <a:xfrm>
            <a:off x="457200" y="1600201"/>
            <a:ext cx="3124200" cy="442260"/>
          </a:xfrm>
          <a:prstGeom prst="rect">
            <a:avLst/>
          </a:prstGeom>
          <a:noFill/>
          <a:ln>
            <a:noFill/>
          </a:ln>
        </p:spPr>
        <p:txBody>
          <a:bodyPr spcFirstLastPara="1" wrap="square" lIns="91425" tIns="91425" rIns="91425" bIns="91425" anchor="t" anchorCtr="0">
            <a:noAutofit/>
          </a:bodyPr>
          <a:lstStyle/>
          <a:p>
            <a:pPr marL="255650" marR="0" lvl="0" indent="-255650" algn="l" rtl="0">
              <a:spcBef>
                <a:spcPts val="0"/>
              </a:spcBef>
              <a:spcAft>
                <a:spcPts val="0"/>
              </a:spcAft>
              <a:buClr>
                <a:srgbClr val="007FA3"/>
              </a:buClr>
              <a:buSzPct val="100000"/>
              <a:buFont typeface="Arial"/>
              <a:buChar char="•"/>
            </a:pPr>
            <a:r>
              <a:rPr lang="en-US" sz="1800" b="0" i="0" u="none" strike="noStrike" cap="none" dirty="0">
                <a:solidFill>
                  <a:srgbClr val="000000"/>
                </a:solidFill>
                <a:latin typeface="+mn-lt"/>
                <a:ea typeface="Arial"/>
                <a:cs typeface="Arial"/>
                <a:sym typeface="Arial"/>
              </a:rPr>
              <a:t>Model development</a:t>
            </a:r>
            <a:endParaRPr sz="1800" b="0" i="0" u="none" strike="noStrike" cap="none" dirty="0">
              <a:solidFill>
                <a:srgbClr val="000000"/>
              </a:solidFill>
              <a:latin typeface="+mn-lt"/>
              <a:ea typeface="Arial"/>
              <a:cs typeface="Arial"/>
              <a:sym typeface="Arial"/>
            </a:endParaRPr>
          </a:p>
        </p:txBody>
      </p:sp>
      <p:sp>
        <p:nvSpPr>
          <p:cNvPr id="406" name="Content placeholder 3"/>
          <p:cNvSpPr txBox="1">
            <a:spLocks noGrp="1"/>
          </p:cNvSpPr>
          <p:nvPr>
            <p:ph type="body" idx="2"/>
          </p:nvPr>
        </p:nvSpPr>
        <p:spPr>
          <a:xfrm>
            <a:off x="457200" y="2209800"/>
            <a:ext cx="1458775" cy="304800"/>
          </a:xfrm>
          <a:prstGeom prst="rect">
            <a:avLst/>
          </a:prstGeom>
          <a:noFill/>
          <a:ln>
            <a:noFill/>
          </a:ln>
        </p:spPr>
        <p:txBody>
          <a:bodyPr spcFirstLastPara="1" wrap="square" lIns="0" tIns="0" rIns="0" bIns="0" anchor="t" anchorCtr="0">
            <a:noAutofit/>
          </a:bodyPr>
          <a:lstStyle/>
          <a:p>
            <a:pPr marL="742950" lvl="1" indent="-285750">
              <a:spcBef>
                <a:spcPts val="0"/>
              </a:spcBef>
              <a:buSzPct val="100000"/>
            </a:pPr>
            <a:r>
              <a:rPr lang="en-US" sz="1800" b="0" i="0" u="none" strike="noStrike" cap="none" dirty="0">
                <a:solidFill>
                  <a:schemeClr val="dk1"/>
                </a:solidFill>
                <a:latin typeface="+mn-lt"/>
                <a:sym typeface="Arial"/>
              </a:rPr>
              <a:t>Define</a:t>
            </a:r>
            <a:endParaRPr sz="1800" dirty="0">
              <a:latin typeface="+mn-lt"/>
            </a:endParaRPr>
          </a:p>
        </p:txBody>
      </p:sp>
      <p:graphicFrame>
        <p:nvGraphicFramePr>
          <p:cNvPr id="19" name="Object 4" descr="X sub i"/>
          <p:cNvGraphicFramePr>
            <a:graphicFrameLocks noChangeAspect="1"/>
          </p:cNvGraphicFramePr>
          <p:nvPr>
            <p:extLst>
              <p:ext uri="{D42A27DB-BD31-4B8C-83A1-F6EECF244321}">
                <p14:modId xmlns:p14="http://schemas.microsoft.com/office/powerpoint/2010/main" val="2193191969"/>
              </p:ext>
            </p:extLst>
          </p:nvPr>
        </p:nvGraphicFramePr>
        <p:xfrm>
          <a:off x="2034351" y="2225757"/>
          <a:ext cx="256531" cy="277245"/>
        </p:xfrm>
        <a:graphic>
          <a:graphicData uri="http://schemas.openxmlformats.org/presentationml/2006/ole">
            <mc:AlternateContent xmlns:mc="http://schemas.openxmlformats.org/markup-compatibility/2006">
              <mc:Choice xmlns:v="urn:schemas-microsoft-com:vml" Requires="v">
                <p:oleObj spid="_x0000_s25718" name="Equation" r:id="rId4" imgW="190440" imgH="228600" progId="Equation.DSMT4">
                  <p:embed/>
                </p:oleObj>
              </mc:Choice>
              <mc:Fallback>
                <p:oleObj name="Equation" r:id="rId4" imgW="190440" imgH="228600" progId="Equation.DSMT4">
                  <p:embed/>
                  <p:pic>
                    <p:nvPicPr>
                      <p:cNvPr id="25" name="Object 4" descr="X sub i"/>
                      <p:cNvPicPr/>
                      <p:nvPr/>
                    </p:nvPicPr>
                    <p:blipFill>
                      <a:blip r:embed="rId5"/>
                      <a:stretch>
                        <a:fillRect/>
                      </a:stretch>
                    </p:blipFill>
                    <p:spPr>
                      <a:xfrm>
                        <a:off x="2034351" y="2225757"/>
                        <a:ext cx="256531" cy="277245"/>
                      </a:xfrm>
                      <a:prstGeom prst="rect">
                        <a:avLst/>
                      </a:prstGeom>
                    </p:spPr>
                  </p:pic>
                </p:oleObj>
              </mc:Fallback>
            </mc:AlternateContent>
          </a:graphicData>
        </a:graphic>
      </p:graphicFrame>
      <p:sp>
        <p:nvSpPr>
          <p:cNvPr id="408" name="Content placeholder 5"/>
          <p:cNvSpPr txBox="1">
            <a:spLocks noGrp="1"/>
          </p:cNvSpPr>
          <p:nvPr>
            <p:ph type="body" idx="3"/>
          </p:nvPr>
        </p:nvSpPr>
        <p:spPr>
          <a:xfrm>
            <a:off x="2412761" y="2186050"/>
            <a:ext cx="1070835" cy="304800"/>
          </a:xfrm>
          <a:prstGeom prst="rect">
            <a:avLst/>
          </a:prstGeom>
          <a:noFill/>
          <a:ln>
            <a:noFill/>
          </a:ln>
        </p:spPr>
        <p:txBody>
          <a:bodyPr spcFirstLastPara="1" wrap="square" lIns="0" tIns="0" rIns="0" bIns="0" anchor="t" anchorCtr="0">
            <a:noAutofit/>
          </a:bodyPr>
          <a:lstStyle/>
          <a:p>
            <a:pPr marL="0" lvl="1" indent="0">
              <a:spcBef>
                <a:spcPts val="0"/>
              </a:spcBef>
              <a:buSzPts val="2000"/>
              <a:buFont typeface="Arial"/>
              <a:buNone/>
            </a:pPr>
            <a:r>
              <a:rPr lang="en-US" sz="1800" b="0" i="0" u="none" strike="noStrike" cap="none" dirty="0">
                <a:solidFill>
                  <a:schemeClr val="dk1"/>
                </a:solidFill>
                <a:latin typeface="+mn-lt"/>
                <a:sym typeface="Arial"/>
              </a:rPr>
              <a:t>as binary:</a:t>
            </a:r>
            <a:endParaRPr sz="1800" dirty="0">
              <a:latin typeface="+mn-lt"/>
            </a:endParaRPr>
          </a:p>
        </p:txBody>
      </p:sp>
      <p:graphicFrame>
        <p:nvGraphicFramePr>
          <p:cNvPr id="20" name="Object 6" descr="x sub i = 1."/>
          <p:cNvGraphicFramePr>
            <a:graphicFrameLocks noChangeAspect="1"/>
          </p:cNvGraphicFramePr>
          <p:nvPr>
            <p:extLst>
              <p:ext uri="{D42A27DB-BD31-4B8C-83A1-F6EECF244321}">
                <p14:modId xmlns:p14="http://schemas.microsoft.com/office/powerpoint/2010/main" val="3543789083"/>
              </p:ext>
            </p:extLst>
          </p:nvPr>
        </p:nvGraphicFramePr>
        <p:xfrm>
          <a:off x="3569208" y="2175773"/>
          <a:ext cx="619125" cy="334963"/>
        </p:xfrm>
        <a:graphic>
          <a:graphicData uri="http://schemas.openxmlformats.org/presentationml/2006/ole">
            <mc:AlternateContent xmlns:mc="http://schemas.openxmlformats.org/markup-compatibility/2006">
              <mc:Choice xmlns:v="urn:schemas-microsoft-com:vml" Requires="v">
                <p:oleObj spid="_x0000_s25719" name="Equation" r:id="rId6" imgW="380880" imgH="228600" progId="Equation.DSMT4">
                  <p:embed/>
                </p:oleObj>
              </mc:Choice>
              <mc:Fallback>
                <p:oleObj name="Equation" r:id="rId6" imgW="380880" imgH="228600" progId="Equation.DSMT4">
                  <p:embed/>
                  <p:pic>
                    <p:nvPicPr>
                      <p:cNvPr id="19" name="Object 4" descr="X sub i"/>
                      <p:cNvPicPr/>
                      <p:nvPr/>
                    </p:nvPicPr>
                    <p:blipFill>
                      <a:blip r:embed="rId7"/>
                      <a:stretch>
                        <a:fillRect/>
                      </a:stretch>
                    </p:blipFill>
                    <p:spPr>
                      <a:xfrm>
                        <a:off x="3569208" y="2175773"/>
                        <a:ext cx="619125" cy="334963"/>
                      </a:xfrm>
                      <a:prstGeom prst="rect">
                        <a:avLst/>
                      </a:prstGeom>
                    </p:spPr>
                  </p:pic>
                </p:oleObj>
              </mc:Fallback>
            </mc:AlternateContent>
          </a:graphicData>
        </a:graphic>
      </p:graphicFrame>
      <p:sp>
        <p:nvSpPr>
          <p:cNvPr id="410" name="Content placeholder 7"/>
          <p:cNvSpPr txBox="1">
            <a:spLocks noGrp="1"/>
          </p:cNvSpPr>
          <p:nvPr>
            <p:ph type="body" idx="4"/>
          </p:nvPr>
        </p:nvSpPr>
        <p:spPr>
          <a:xfrm>
            <a:off x="4310419" y="2186050"/>
            <a:ext cx="2318981" cy="304800"/>
          </a:xfrm>
          <a:prstGeom prst="rect">
            <a:avLst/>
          </a:prstGeom>
          <a:noFill/>
          <a:ln>
            <a:noFill/>
          </a:ln>
        </p:spPr>
        <p:txBody>
          <a:bodyPr spcFirstLastPara="1" wrap="square" lIns="0" tIns="0" rIns="0" bIns="0" anchor="t" anchorCtr="0">
            <a:noAutofit/>
          </a:bodyPr>
          <a:lstStyle/>
          <a:p>
            <a:pPr marL="0" lvl="1" indent="0">
              <a:spcBef>
                <a:spcPts val="0"/>
              </a:spcBef>
              <a:buSzPts val="2000"/>
              <a:buFont typeface="Arial"/>
              <a:buNone/>
            </a:pPr>
            <a:r>
              <a:rPr lang="en-US" sz="1800" b="0" i="0" u="none" strike="noStrike" cap="none" dirty="0">
                <a:solidFill>
                  <a:schemeClr val="dk1"/>
                </a:solidFill>
                <a:latin typeface="+mn-lt"/>
                <a:sym typeface="Arial"/>
              </a:rPr>
              <a:t>if project </a:t>
            </a:r>
            <a:r>
              <a:rPr lang="en-US" sz="1800" b="0" i="1" u="none" strike="noStrike" cap="none" dirty="0">
                <a:solidFill>
                  <a:schemeClr val="dk1"/>
                </a:solidFill>
                <a:latin typeface="+mn-lt"/>
                <a:sym typeface="Arial"/>
              </a:rPr>
              <a:t>i </a:t>
            </a:r>
            <a:r>
              <a:rPr lang="en-US" sz="1800" b="0" i="0" u="none" strike="noStrike" cap="none" dirty="0">
                <a:solidFill>
                  <a:schemeClr val="dk1"/>
                </a:solidFill>
                <a:latin typeface="+mn-lt"/>
                <a:sym typeface="Arial"/>
              </a:rPr>
              <a:t>is selected;</a:t>
            </a:r>
            <a:endParaRPr sz="1800" dirty="0">
              <a:latin typeface="+mn-lt"/>
            </a:endParaRPr>
          </a:p>
        </p:txBody>
      </p:sp>
      <p:graphicFrame>
        <p:nvGraphicFramePr>
          <p:cNvPr id="21" name="Object 8" descr="x sub i = 0."/>
          <p:cNvGraphicFramePr>
            <a:graphicFrameLocks noChangeAspect="1"/>
          </p:cNvGraphicFramePr>
          <p:nvPr>
            <p:extLst>
              <p:ext uri="{D42A27DB-BD31-4B8C-83A1-F6EECF244321}">
                <p14:modId xmlns:p14="http://schemas.microsoft.com/office/powerpoint/2010/main" val="988066794"/>
              </p:ext>
            </p:extLst>
          </p:nvPr>
        </p:nvGraphicFramePr>
        <p:xfrm>
          <a:off x="6727935" y="2197149"/>
          <a:ext cx="660400" cy="334963"/>
        </p:xfrm>
        <a:graphic>
          <a:graphicData uri="http://schemas.openxmlformats.org/presentationml/2006/ole">
            <mc:AlternateContent xmlns:mc="http://schemas.openxmlformats.org/markup-compatibility/2006">
              <mc:Choice xmlns:v="urn:schemas-microsoft-com:vml" Requires="v">
                <p:oleObj spid="_x0000_s25720" name="Equation" r:id="rId8" imgW="406080" imgH="228600" progId="Equation.DSMT4">
                  <p:embed/>
                </p:oleObj>
              </mc:Choice>
              <mc:Fallback>
                <p:oleObj name="Equation" r:id="rId8" imgW="406080" imgH="228600" progId="Equation.DSMT4">
                  <p:embed/>
                  <p:pic>
                    <p:nvPicPr>
                      <p:cNvPr id="20" name="Object 4" descr="X sub i"/>
                      <p:cNvPicPr/>
                      <p:nvPr/>
                    </p:nvPicPr>
                    <p:blipFill>
                      <a:blip r:embed="rId9"/>
                      <a:stretch>
                        <a:fillRect/>
                      </a:stretch>
                    </p:blipFill>
                    <p:spPr>
                      <a:xfrm>
                        <a:off x="6727935" y="2197149"/>
                        <a:ext cx="660400" cy="334963"/>
                      </a:xfrm>
                      <a:prstGeom prst="rect">
                        <a:avLst/>
                      </a:prstGeom>
                    </p:spPr>
                  </p:pic>
                </p:oleObj>
              </mc:Fallback>
            </mc:AlternateContent>
          </a:graphicData>
        </a:graphic>
      </p:graphicFrame>
      <p:sp>
        <p:nvSpPr>
          <p:cNvPr id="412" name="Content placeholder 8"/>
          <p:cNvSpPr txBox="1">
            <a:spLocks noGrp="1"/>
          </p:cNvSpPr>
          <p:nvPr>
            <p:ph type="body" idx="5"/>
          </p:nvPr>
        </p:nvSpPr>
        <p:spPr>
          <a:xfrm>
            <a:off x="7473947" y="2192463"/>
            <a:ext cx="1075693" cy="304800"/>
          </a:xfrm>
          <a:prstGeom prst="rect">
            <a:avLst/>
          </a:prstGeom>
          <a:noFill/>
          <a:ln>
            <a:noFill/>
          </a:ln>
        </p:spPr>
        <p:txBody>
          <a:bodyPr spcFirstLastPara="1" wrap="square" lIns="0" tIns="0" rIns="0" bIns="0" anchor="t" anchorCtr="0">
            <a:noAutofit/>
          </a:bodyPr>
          <a:lstStyle/>
          <a:p>
            <a:pPr marL="0" lvl="1" indent="0">
              <a:spcBef>
                <a:spcPts val="0"/>
              </a:spcBef>
              <a:buSzPts val="2000"/>
              <a:buFont typeface="Arial"/>
              <a:buNone/>
            </a:pPr>
            <a:r>
              <a:rPr lang="en-US" sz="1800" b="0" i="0" u="none" strike="noStrike" cap="none" dirty="0">
                <a:solidFill>
                  <a:schemeClr val="dk1"/>
                </a:solidFill>
                <a:latin typeface="+mn-lt"/>
                <a:ea typeface="Arial"/>
                <a:cs typeface="Arial"/>
                <a:sym typeface="Arial"/>
              </a:rPr>
              <a:t>if project </a:t>
            </a:r>
            <a:r>
              <a:rPr lang="en-US" sz="1800" b="0" i="1" u="none" strike="noStrike" cap="none" dirty="0">
                <a:solidFill>
                  <a:schemeClr val="dk1"/>
                </a:solidFill>
                <a:latin typeface="+mn-lt"/>
                <a:ea typeface="Arial"/>
                <a:cs typeface="Arial"/>
                <a:sym typeface="Arial"/>
              </a:rPr>
              <a:t>i</a:t>
            </a:r>
            <a:endParaRPr sz="1800" b="0" i="0" u="none" strike="noStrike" cap="none" dirty="0">
              <a:solidFill>
                <a:schemeClr val="dk1"/>
              </a:solidFill>
              <a:latin typeface="+mn-lt"/>
              <a:ea typeface="Arial"/>
              <a:cs typeface="Arial"/>
              <a:sym typeface="Arial"/>
            </a:endParaRPr>
          </a:p>
        </p:txBody>
      </p:sp>
      <p:sp>
        <p:nvSpPr>
          <p:cNvPr id="413" name="Content placeholder 9"/>
          <p:cNvSpPr txBox="1">
            <a:spLocks noGrp="1"/>
          </p:cNvSpPr>
          <p:nvPr>
            <p:ph type="body" idx="6"/>
          </p:nvPr>
        </p:nvSpPr>
        <p:spPr>
          <a:xfrm>
            <a:off x="1229092" y="2579364"/>
            <a:ext cx="1447800" cy="304800"/>
          </a:xfrm>
          <a:prstGeom prst="rect">
            <a:avLst/>
          </a:prstGeom>
          <a:noFill/>
          <a:ln>
            <a:noFill/>
          </a:ln>
        </p:spPr>
        <p:txBody>
          <a:bodyPr spcFirstLastPara="1" wrap="square" lIns="0" tIns="0" rIns="0" bIns="0" anchor="t" anchorCtr="0">
            <a:noAutofit/>
          </a:bodyPr>
          <a:lstStyle/>
          <a:p>
            <a:pPr marL="0" lvl="1" indent="0">
              <a:spcBef>
                <a:spcPts val="0"/>
              </a:spcBef>
              <a:buSzPts val="2000"/>
              <a:buFont typeface="Arial"/>
              <a:buNone/>
            </a:pPr>
            <a:r>
              <a:rPr lang="en-US" sz="1800" b="0" i="0" u="none" strike="noStrike" cap="none" dirty="0">
                <a:solidFill>
                  <a:schemeClr val="dk1"/>
                </a:solidFill>
                <a:latin typeface="+mn-lt"/>
                <a:ea typeface="Arial"/>
                <a:cs typeface="Arial"/>
                <a:sym typeface="Arial"/>
              </a:rPr>
              <a:t>not </a:t>
            </a:r>
            <a:r>
              <a:rPr lang="en-US" sz="1800" b="0" i="0" u="none" strike="noStrike" cap="none" dirty="0" smtClean="0">
                <a:solidFill>
                  <a:schemeClr val="dk1"/>
                </a:solidFill>
                <a:latin typeface="+mn-lt"/>
                <a:ea typeface="Arial"/>
                <a:cs typeface="Arial"/>
                <a:sym typeface="Arial"/>
              </a:rPr>
              <a:t>selected.</a:t>
            </a:r>
            <a:endParaRPr sz="1800" b="0" i="0" u="none" strike="noStrike" cap="none" dirty="0">
              <a:solidFill>
                <a:schemeClr val="dk1"/>
              </a:solidFill>
              <a:latin typeface="+mn-lt"/>
              <a:ea typeface="Arial"/>
              <a:cs typeface="Arial"/>
              <a:sym typeface="Arial"/>
            </a:endParaRPr>
          </a:p>
        </p:txBody>
      </p:sp>
      <p:sp>
        <p:nvSpPr>
          <p:cNvPr id="414" name="Content placeholder 10"/>
          <p:cNvSpPr txBox="1">
            <a:spLocks noGrp="1"/>
          </p:cNvSpPr>
          <p:nvPr>
            <p:ph type="body" idx="7"/>
          </p:nvPr>
        </p:nvSpPr>
        <p:spPr>
          <a:xfrm>
            <a:off x="457200" y="3001885"/>
            <a:ext cx="1792602" cy="304800"/>
          </a:xfrm>
          <a:prstGeom prst="rect">
            <a:avLst/>
          </a:prstGeom>
          <a:noFill/>
          <a:ln>
            <a:noFill/>
          </a:ln>
        </p:spPr>
        <p:txBody>
          <a:bodyPr spcFirstLastPara="1" wrap="square" lIns="0" tIns="0" rIns="0" bIns="0" anchor="t" anchorCtr="0">
            <a:noAutofit/>
          </a:bodyPr>
          <a:lstStyle/>
          <a:p>
            <a:pPr marL="742950" lvl="1" indent="-285750">
              <a:spcBef>
                <a:spcPts val="0"/>
              </a:spcBef>
              <a:buSzPct val="100000"/>
            </a:pPr>
            <a:r>
              <a:rPr lang="en-US" sz="1800" b="0" i="0" u="none" strike="noStrike" cap="none" dirty="0">
                <a:solidFill>
                  <a:schemeClr val="dk1"/>
                </a:solidFill>
                <a:latin typeface="+mn-lt"/>
                <a:sym typeface="Arial"/>
              </a:rPr>
              <a:t>Maximize</a:t>
            </a:r>
            <a:endParaRPr sz="1800" dirty="0">
              <a:latin typeface="+mn-lt"/>
            </a:endParaRPr>
          </a:p>
        </p:txBody>
      </p:sp>
      <p:graphicFrame>
        <p:nvGraphicFramePr>
          <p:cNvPr id="22" name="Object 11" descr="$180,000 x sub 1 + $220,000 x sub 2 + $150,000 s sub 3 + $140,000 x sub 4 + $200,000 x sub 5."/>
          <p:cNvGraphicFramePr>
            <a:graphicFrameLocks noChangeAspect="1"/>
          </p:cNvGraphicFramePr>
          <p:nvPr>
            <p:extLst>
              <p:ext uri="{D42A27DB-BD31-4B8C-83A1-F6EECF244321}">
                <p14:modId xmlns:p14="http://schemas.microsoft.com/office/powerpoint/2010/main" val="4019249811"/>
              </p:ext>
            </p:extLst>
          </p:nvPr>
        </p:nvGraphicFramePr>
        <p:xfrm>
          <a:off x="2348753" y="3016541"/>
          <a:ext cx="5969000" cy="279400"/>
        </p:xfrm>
        <a:graphic>
          <a:graphicData uri="http://schemas.openxmlformats.org/presentationml/2006/ole">
            <mc:AlternateContent xmlns:mc="http://schemas.openxmlformats.org/markup-compatibility/2006">
              <mc:Choice xmlns:v="urn:schemas-microsoft-com:vml" Requires="v">
                <p:oleObj spid="_x0000_s25721" name="Equation" r:id="rId10" imgW="5968800" imgH="279360" progId="Equation.DSMT4">
                  <p:embed/>
                </p:oleObj>
              </mc:Choice>
              <mc:Fallback>
                <p:oleObj name="Equation" r:id="rId10" imgW="5968800" imgH="279360" progId="Equation.DSMT4">
                  <p:embed/>
                  <p:pic>
                    <p:nvPicPr>
                      <p:cNvPr id="27" name="Object 9"/>
                      <p:cNvPicPr/>
                      <p:nvPr/>
                    </p:nvPicPr>
                    <p:blipFill>
                      <a:blip r:embed="rId11"/>
                      <a:stretch>
                        <a:fillRect/>
                      </a:stretch>
                    </p:blipFill>
                    <p:spPr>
                      <a:xfrm>
                        <a:off x="2348753" y="3016541"/>
                        <a:ext cx="5969000" cy="279400"/>
                      </a:xfrm>
                      <a:prstGeom prst="rect">
                        <a:avLst/>
                      </a:prstGeom>
                    </p:spPr>
                  </p:pic>
                </p:oleObj>
              </mc:Fallback>
            </mc:AlternateContent>
          </a:graphicData>
        </a:graphic>
      </p:graphicFrame>
      <p:sp>
        <p:nvSpPr>
          <p:cNvPr id="416" name="Content placeholder 12"/>
          <p:cNvSpPr txBox="1">
            <a:spLocks noGrp="1"/>
          </p:cNvSpPr>
          <p:nvPr>
            <p:ph type="body" idx="8"/>
          </p:nvPr>
        </p:nvSpPr>
        <p:spPr>
          <a:xfrm>
            <a:off x="457200" y="3391743"/>
            <a:ext cx="2514600" cy="304800"/>
          </a:xfrm>
          <a:prstGeom prst="rect">
            <a:avLst/>
          </a:prstGeom>
          <a:noFill/>
          <a:ln>
            <a:noFill/>
          </a:ln>
        </p:spPr>
        <p:txBody>
          <a:bodyPr spcFirstLastPara="1" wrap="square" lIns="0" tIns="0" rIns="0" bIns="0" anchor="t" anchorCtr="0">
            <a:noAutofit/>
          </a:bodyPr>
          <a:lstStyle/>
          <a:p>
            <a:pPr marL="742950" lvl="1" indent="-285750">
              <a:spcBef>
                <a:spcPts val="0"/>
              </a:spcBef>
              <a:buSzPct val="100000"/>
            </a:pPr>
            <a:r>
              <a:rPr lang="en-US" sz="1800" b="0" i="0" u="none" strike="noStrike" cap="none" dirty="0">
                <a:solidFill>
                  <a:schemeClr val="dk1"/>
                </a:solidFill>
                <a:latin typeface="+mn-lt"/>
                <a:sym typeface="Arial"/>
              </a:rPr>
              <a:t>Cash limitation:</a:t>
            </a:r>
            <a:endParaRPr sz="1800" dirty="0">
              <a:latin typeface="+mn-lt"/>
            </a:endParaRPr>
          </a:p>
        </p:txBody>
      </p:sp>
      <p:graphicFrame>
        <p:nvGraphicFramePr>
          <p:cNvPr id="23" name="Object 13" descr="$55,000 x sub 1 + $83,000 x sub 2 + $24,000 s sub 3 + $49,000 x sub 4 + $61,000 x sub 5 is less than or equal to $150,000."/>
          <p:cNvGraphicFramePr>
            <a:graphicFrameLocks noChangeAspect="1"/>
          </p:cNvGraphicFramePr>
          <p:nvPr>
            <p:extLst>
              <p:ext uri="{D42A27DB-BD31-4B8C-83A1-F6EECF244321}">
                <p14:modId xmlns:p14="http://schemas.microsoft.com/office/powerpoint/2010/main" val="1490929921"/>
              </p:ext>
            </p:extLst>
          </p:nvPr>
        </p:nvGraphicFramePr>
        <p:xfrm>
          <a:off x="1207008" y="3791819"/>
          <a:ext cx="6400800" cy="279400"/>
        </p:xfrm>
        <a:graphic>
          <a:graphicData uri="http://schemas.openxmlformats.org/presentationml/2006/ole">
            <mc:AlternateContent xmlns:mc="http://schemas.openxmlformats.org/markup-compatibility/2006">
              <mc:Choice xmlns:v="urn:schemas-microsoft-com:vml" Requires="v">
                <p:oleObj spid="_x0000_s25722" name="Equation" r:id="rId12" imgW="6400800" imgH="279360" progId="Equation.DSMT4">
                  <p:embed/>
                </p:oleObj>
              </mc:Choice>
              <mc:Fallback>
                <p:oleObj name="Equation" r:id="rId12" imgW="6400800" imgH="279360" progId="Equation.DSMT4">
                  <p:embed/>
                  <p:pic>
                    <p:nvPicPr>
                      <p:cNvPr id="22" name="Object 9"/>
                      <p:cNvPicPr/>
                      <p:nvPr/>
                    </p:nvPicPr>
                    <p:blipFill>
                      <a:blip r:embed="rId13"/>
                      <a:stretch>
                        <a:fillRect/>
                      </a:stretch>
                    </p:blipFill>
                    <p:spPr>
                      <a:xfrm>
                        <a:off x="1207008" y="3791819"/>
                        <a:ext cx="6400800" cy="279400"/>
                      </a:xfrm>
                      <a:prstGeom prst="rect">
                        <a:avLst/>
                      </a:prstGeom>
                    </p:spPr>
                  </p:pic>
                </p:oleObj>
              </mc:Fallback>
            </mc:AlternateContent>
          </a:graphicData>
        </a:graphic>
      </p:graphicFrame>
      <p:sp>
        <p:nvSpPr>
          <p:cNvPr id="418" name="Content placeholder 14"/>
          <p:cNvSpPr txBox="1">
            <a:spLocks noGrp="1"/>
          </p:cNvSpPr>
          <p:nvPr>
            <p:ph type="body" idx="9"/>
          </p:nvPr>
        </p:nvSpPr>
        <p:spPr>
          <a:xfrm>
            <a:off x="457200" y="4143083"/>
            <a:ext cx="2953512" cy="304800"/>
          </a:xfrm>
          <a:prstGeom prst="rect">
            <a:avLst/>
          </a:prstGeom>
          <a:noFill/>
          <a:ln>
            <a:noFill/>
          </a:ln>
        </p:spPr>
        <p:txBody>
          <a:bodyPr spcFirstLastPara="1" wrap="square" lIns="0" tIns="0" rIns="0" bIns="0" anchor="t" anchorCtr="0">
            <a:noAutofit/>
          </a:bodyPr>
          <a:lstStyle/>
          <a:p>
            <a:pPr marL="742950" lvl="1" indent="-285750">
              <a:spcBef>
                <a:spcPts val="0"/>
              </a:spcBef>
              <a:buSzPct val="100000"/>
            </a:pPr>
            <a:r>
              <a:rPr lang="en-US" sz="1800" b="0" i="0" u="none" strike="noStrike" cap="none" dirty="0">
                <a:solidFill>
                  <a:schemeClr val="dk1"/>
                </a:solidFill>
                <a:latin typeface="+mn-lt"/>
                <a:sym typeface="Arial"/>
              </a:rPr>
              <a:t>Personnel limitation:</a:t>
            </a:r>
            <a:endParaRPr sz="1800" dirty="0">
              <a:latin typeface="+mn-lt"/>
            </a:endParaRPr>
          </a:p>
        </p:txBody>
      </p:sp>
      <p:graphicFrame>
        <p:nvGraphicFramePr>
          <p:cNvPr id="24" name="Object 15" descr="5 x sub 1 + 3 x sub 2 + 2 x sub 3 + 5 x sub 4 + 3 x sub 5 is less than or equal to 12."/>
          <p:cNvGraphicFramePr>
            <a:graphicFrameLocks noChangeAspect="1"/>
          </p:cNvGraphicFramePr>
          <p:nvPr>
            <p:extLst>
              <p:ext uri="{D42A27DB-BD31-4B8C-83A1-F6EECF244321}">
                <p14:modId xmlns:p14="http://schemas.microsoft.com/office/powerpoint/2010/main" val="3783129248"/>
              </p:ext>
            </p:extLst>
          </p:nvPr>
        </p:nvGraphicFramePr>
        <p:xfrm>
          <a:off x="3505200" y="4166495"/>
          <a:ext cx="2971800" cy="279400"/>
        </p:xfrm>
        <a:graphic>
          <a:graphicData uri="http://schemas.openxmlformats.org/presentationml/2006/ole">
            <mc:AlternateContent xmlns:mc="http://schemas.openxmlformats.org/markup-compatibility/2006">
              <mc:Choice xmlns:v="urn:schemas-microsoft-com:vml" Requires="v">
                <p:oleObj spid="_x0000_s25723" name="Equation" r:id="rId14" imgW="2971800" imgH="279360" progId="Equation.DSMT4">
                  <p:embed/>
                </p:oleObj>
              </mc:Choice>
              <mc:Fallback>
                <p:oleObj name="Equation" r:id="rId14" imgW="2971800" imgH="279360" progId="Equation.DSMT4">
                  <p:embed/>
                  <p:pic>
                    <p:nvPicPr>
                      <p:cNvPr id="27" name="Object 9"/>
                      <p:cNvPicPr/>
                      <p:nvPr/>
                    </p:nvPicPr>
                    <p:blipFill>
                      <a:blip r:embed="rId15"/>
                      <a:stretch>
                        <a:fillRect/>
                      </a:stretch>
                    </p:blipFill>
                    <p:spPr>
                      <a:xfrm>
                        <a:off x="3505200" y="4166495"/>
                        <a:ext cx="2971800" cy="279400"/>
                      </a:xfrm>
                      <a:prstGeom prst="rect">
                        <a:avLst/>
                      </a:prstGeom>
                    </p:spPr>
                  </p:pic>
                </p:oleObj>
              </mc:Fallback>
            </mc:AlternateContent>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714139398"/>
              </p:ext>
            </p:extLst>
          </p:nvPr>
        </p:nvGraphicFramePr>
        <p:xfrm>
          <a:off x="960201" y="4588053"/>
          <a:ext cx="7315037" cy="1569730"/>
        </p:xfrm>
        <a:graphic>
          <a:graphicData uri="http://schemas.openxmlformats.org/drawingml/2006/table">
            <a:tbl>
              <a:tblPr firstRow="1" bandRow="1">
                <a:tableStyleId>{5940675A-B579-460E-94D1-54222C63F5DA}</a:tableStyleId>
              </a:tblPr>
              <a:tblGrid>
                <a:gridCol w="1837075">
                  <a:extLst>
                    <a:ext uri="{9D8B030D-6E8A-4147-A177-3AD203B41FA5}">
                      <a16:colId xmlns:a16="http://schemas.microsoft.com/office/drawing/2014/main" val="1751288349"/>
                    </a:ext>
                  </a:extLst>
                </a:gridCol>
                <a:gridCol w="857587">
                  <a:extLst>
                    <a:ext uri="{9D8B030D-6E8A-4147-A177-3AD203B41FA5}">
                      <a16:colId xmlns:a16="http://schemas.microsoft.com/office/drawing/2014/main" val="2873095287"/>
                    </a:ext>
                  </a:extLst>
                </a:gridCol>
                <a:gridCol w="857587">
                  <a:extLst>
                    <a:ext uri="{9D8B030D-6E8A-4147-A177-3AD203B41FA5}">
                      <a16:colId xmlns:a16="http://schemas.microsoft.com/office/drawing/2014/main" val="3857661776"/>
                    </a:ext>
                  </a:extLst>
                </a:gridCol>
                <a:gridCol w="857587">
                  <a:extLst>
                    <a:ext uri="{9D8B030D-6E8A-4147-A177-3AD203B41FA5}">
                      <a16:colId xmlns:a16="http://schemas.microsoft.com/office/drawing/2014/main" val="839377771"/>
                    </a:ext>
                  </a:extLst>
                </a:gridCol>
                <a:gridCol w="857587">
                  <a:extLst>
                    <a:ext uri="{9D8B030D-6E8A-4147-A177-3AD203B41FA5}">
                      <a16:colId xmlns:a16="http://schemas.microsoft.com/office/drawing/2014/main" val="331965897"/>
                    </a:ext>
                  </a:extLst>
                </a:gridCol>
                <a:gridCol w="857587">
                  <a:extLst>
                    <a:ext uri="{9D8B030D-6E8A-4147-A177-3AD203B41FA5}">
                      <a16:colId xmlns:a16="http://schemas.microsoft.com/office/drawing/2014/main" val="1791197078"/>
                    </a:ext>
                  </a:extLst>
                </a:gridCol>
                <a:gridCol w="1190027">
                  <a:extLst>
                    <a:ext uri="{9D8B030D-6E8A-4147-A177-3AD203B41FA5}">
                      <a16:colId xmlns:a16="http://schemas.microsoft.com/office/drawing/2014/main" val="1666105741"/>
                    </a:ext>
                  </a:extLst>
                </a:gridCol>
              </a:tblGrid>
              <a:tr h="370840">
                <a:tc>
                  <a:txBody>
                    <a:bodyPr/>
                    <a:lstStyle/>
                    <a:p>
                      <a:pPr marL="0" marR="0" lvl="0" indent="0" algn="l" rtl="0">
                        <a:spcBef>
                          <a:spcPts val="0"/>
                        </a:spcBef>
                        <a:spcAft>
                          <a:spcPts val="0"/>
                        </a:spcAft>
                        <a:buNone/>
                      </a:pPr>
                      <a:r>
                        <a:rPr lang="en-US" sz="1200" dirty="0">
                          <a:solidFill>
                            <a:schemeClr val="bg1"/>
                          </a:solidFill>
                        </a:rPr>
                        <a:t>Blank</a:t>
                      </a:r>
                      <a:endParaRPr sz="1200" b="1" dirty="0">
                        <a:solidFill>
                          <a:schemeClr val="bg1"/>
                        </a:solidFill>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Project 1</a:t>
                      </a:r>
                      <a:endParaRPr sz="1200" b="1" dirty="0">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Project 2</a:t>
                      </a:r>
                      <a:endParaRPr sz="1200" b="1" dirty="0">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Project 3</a:t>
                      </a:r>
                      <a:endParaRPr sz="1200" b="1" dirty="0">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Project 4</a:t>
                      </a:r>
                      <a:endParaRPr sz="1200" b="1" dirty="0">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Project 5</a:t>
                      </a:r>
                      <a:endParaRPr sz="1200" b="1" dirty="0">
                        <a:latin typeface="+mn-lt"/>
                      </a:endParaRPr>
                    </a:p>
                  </a:txBody>
                  <a:tcPr marL="91450" marR="91450" marT="45725" marB="45725" anchor="b"/>
                </a:tc>
                <a:tc>
                  <a:txBody>
                    <a:bodyPr/>
                    <a:lstStyle/>
                    <a:p>
                      <a:pPr marL="0" marR="0" lvl="0" indent="0" algn="ctr" rtl="0">
                        <a:spcBef>
                          <a:spcPts val="0"/>
                        </a:spcBef>
                        <a:spcAft>
                          <a:spcPts val="0"/>
                        </a:spcAft>
                        <a:buNone/>
                      </a:pPr>
                      <a:r>
                        <a:rPr lang="en-US" sz="1200" b="1" dirty="0"/>
                        <a:t>Available Resources</a:t>
                      </a:r>
                      <a:endParaRPr sz="1200" b="1" dirty="0">
                        <a:latin typeface="+mn-lt"/>
                      </a:endParaRPr>
                    </a:p>
                  </a:txBody>
                  <a:tcPr marL="91450" marR="91450" marT="45725" marB="45725"/>
                </a:tc>
                <a:extLst>
                  <a:ext uri="{0D108BD9-81ED-4DB2-BD59-A6C34878D82A}">
                    <a16:rowId xmlns:a16="http://schemas.microsoft.com/office/drawing/2014/main" val="705755819"/>
                  </a:ext>
                </a:extLst>
              </a:tr>
              <a:tr h="370840">
                <a:tc>
                  <a:txBody>
                    <a:bodyPr/>
                    <a:lstStyle/>
                    <a:p>
                      <a:pPr marL="0" marR="0" lvl="0" indent="0" algn="l" rtl="0">
                        <a:spcBef>
                          <a:spcPts val="0"/>
                        </a:spcBef>
                        <a:spcAft>
                          <a:spcPts val="0"/>
                        </a:spcAft>
                        <a:buNone/>
                      </a:pPr>
                      <a:r>
                        <a:rPr lang="en-US" sz="1200" u="none" strike="noStrike" dirty="0">
                          <a:sym typeface="Arial"/>
                        </a:rPr>
                        <a:t>Expected return (N</a:t>
                      </a:r>
                      <a:r>
                        <a:rPr lang="en-US" sz="100" u="none" strike="noStrike" dirty="0">
                          <a:sym typeface="Arial"/>
                        </a:rPr>
                        <a:t> </a:t>
                      </a:r>
                      <a:r>
                        <a:rPr lang="en-US" sz="1200" u="none" strike="noStrike" dirty="0">
                          <a:sym typeface="Arial"/>
                        </a:rPr>
                        <a:t>P</a:t>
                      </a:r>
                      <a:r>
                        <a:rPr lang="en-US" sz="100" u="none" strike="noStrike" dirty="0">
                          <a:sym typeface="Arial"/>
                        </a:rPr>
                        <a:t> </a:t>
                      </a:r>
                      <a:r>
                        <a:rPr lang="en-US" sz="1200" u="none" strike="noStrike" dirty="0">
                          <a:sym typeface="Arial"/>
                        </a:rPr>
                        <a:t>V)</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$180,000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$220,000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$150,000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$140,000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$200,000</a:t>
                      </a:r>
                      <a:endParaRPr sz="1200" dirty="0">
                        <a:latin typeface="+mn-lt"/>
                      </a:endParaRPr>
                    </a:p>
                  </a:txBody>
                  <a:tcPr marL="91450" marR="91450" marT="45725" marB="45725"/>
                </a:tc>
                <a:tc>
                  <a:txBody>
                    <a:bodyPr/>
                    <a:lstStyle/>
                    <a:p>
                      <a:pPr marL="0" marR="0" lvl="0" indent="0" algn="ctr" rtl="0">
                        <a:lnSpc>
                          <a:spcPct val="100000"/>
                        </a:lnSpc>
                        <a:spcBef>
                          <a:spcPts val="0"/>
                        </a:spcBef>
                        <a:spcAft>
                          <a:spcPts val="0"/>
                        </a:spcAft>
                        <a:buClr>
                          <a:schemeClr val="lt1"/>
                        </a:buClr>
                        <a:buSzPts val="1200"/>
                        <a:buFont typeface="Arial"/>
                        <a:buNone/>
                      </a:pPr>
                      <a:r>
                        <a:rPr lang="en-US" sz="1200" dirty="0">
                          <a:solidFill>
                            <a:schemeClr val="bg1"/>
                          </a:solidFill>
                        </a:rPr>
                        <a:t>Blank</a:t>
                      </a:r>
                      <a:endParaRPr dirty="0">
                        <a:solidFill>
                          <a:schemeClr val="bg1"/>
                        </a:solidFill>
                        <a:latin typeface="+mn-lt"/>
                      </a:endParaRPr>
                    </a:p>
                  </a:txBody>
                  <a:tcPr marL="91450" marR="91450" marT="45725" marB="45725"/>
                </a:tc>
                <a:extLst>
                  <a:ext uri="{0D108BD9-81ED-4DB2-BD59-A6C34878D82A}">
                    <a16:rowId xmlns:a16="http://schemas.microsoft.com/office/drawing/2014/main" val="42192819"/>
                  </a:ext>
                </a:extLst>
              </a:tr>
              <a:tr h="370840">
                <a:tc>
                  <a:txBody>
                    <a:bodyPr/>
                    <a:lstStyle/>
                    <a:p>
                      <a:pPr marL="0" marR="0" lvl="0" indent="0" algn="l" rtl="0">
                        <a:spcBef>
                          <a:spcPts val="0"/>
                        </a:spcBef>
                        <a:spcAft>
                          <a:spcPts val="0"/>
                        </a:spcAft>
                        <a:buNone/>
                      </a:pPr>
                      <a:r>
                        <a:rPr lang="en-US" sz="1200" u="none" strike="noStrike" dirty="0">
                          <a:sym typeface="Arial"/>
                        </a:rPr>
                        <a:t>Cash requirements</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$55,000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$83,000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$24,000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$49,000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$61,000</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u="none" strike="noStrike" dirty="0">
                          <a:sym typeface="Arial"/>
                        </a:rPr>
                        <a:t>$150,000</a:t>
                      </a:r>
                      <a:endParaRPr sz="1200" dirty="0">
                        <a:latin typeface="+mn-lt"/>
                      </a:endParaRPr>
                    </a:p>
                  </a:txBody>
                  <a:tcPr marL="91450" marR="91450" marT="45725" marB="45725"/>
                </a:tc>
                <a:extLst>
                  <a:ext uri="{0D108BD9-81ED-4DB2-BD59-A6C34878D82A}">
                    <a16:rowId xmlns:a16="http://schemas.microsoft.com/office/drawing/2014/main" val="733396372"/>
                  </a:ext>
                </a:extLst>
              </a:tr>
              <a:tr h="370840">
                <a:tc>
                  <a:txBody>
                    <a:bodyPr/>
                    <a:lstStyle/>
                    <a:p>
                      <a:pPr marL="0" marR="0" lvl="0" indent="0" algn="l" rtl="0">
                        <a:spcBef>
                          <a:spcPts val="0"/>
                        </a:spcBef>
                        <a:spcAft>
                          <a:spcPts val="0"/>
                        </a:spcAft>
                        <a:buNone/>
                      </a:pPr>
                      <a:r>
                        <a:rPr lang="en-US" sz="1200" u="none" strike="noStrike" dirty="0">
                          <a:sym typeface="Arial"/>
                        </a:rPr>
                        <a:t>Personnel requirements</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5</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3</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2</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5</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3</a:t>
                      </a:r>
                      <a:endParaRPr sz="1200" dirty="0">
                        <a:latin typeface="+mn-lt"/>
                      </a:endParaRPr>
                    </a:p>
                  </a:txBody>
                  <a:tcPr marL="91450" marR="91450" marT="45725" marB="45725"/>
                </a:tc>
                <a:tc>
                  <a:txBody>
                    <a:bodyPr/>
                    <a:lstStyle/>
                    <a:p>
                      <a:pPr marL="0" marR="0" lvl="0" indent="0" algn="ctr" rtl="0">
                        <a:spcBef>
                          <a:spcPts val="0"/>
                        </a:spcBef>
                        <a:spcAft>
                          <a:spcPts val="0"/>
                        </a:spcAft>
                        <a:buNone/>
                      </a:pPr>
                      <a:r>
                        <a:rPr lang="en-US" sz="1200" dirty="0"/>
                        <a:t>12</a:t>
                      </a:r>
                      <a:endParaRPr sz="1200" dirty="0">
                        <a:latin typeface="+mn-lt"/>
                      </a:endParaRPr>
                    </a:p>
                  </a:txBody>
                  <a:tcPr marL="91450" marR="91450" marT="45725" marB="45725"/>
                </a:tc>
                <a:extLst>
                  <a:ext uri="{0D108BD9-81ED-4DB2-BD59-A6C34878D82A}">
                    <a16:rowId xmlns:a16="http://schemas.microsoft.com/office/drawing/2014/main" val="2473623529"/>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14.5: Hahn Engineering </a:t>
            </a:r>
            <a:r>
              <a:rPr lang="en-US" sz="2000" b="0" dirty="0" smtClean="0">
                <a:latin typeface="+mj-lt"/>
              </a:rPr>
              <a:t>(3 </a:t>
            </a:r>
            <a:r>
              <a:rPr lang="en-US" sz="2000" b="0" dirty="0">
                <a:latin typeface="+mj-lt"/>
              </a:rPr>
              <a:t>of 3)</a:t>
            </a:r>
            <a:endParaRPr dirty="0">
              <a:latin typeface="+mj-lt"/>
            </a:endParaRPr>
          </a:p>
        </p:txBody>
      </p:sp>
      <p:sp>
        <p:nvSpPr>
          <p:cNvPr id="426" name="Content placeholder 2"/>
          <p:cNvSpPr txBox="1">
            <a:spLocks noGrp="1"/>
          </p:cNvSpPr>
          <p:nvPr>
            <p:ph type="body" idx="1"/>
          </p:nvPr>
        </p:nvSpPr>
        <p:spPr>
          <a:xfrm>
            <a:off x="548640" y="1705826"/>
            <a:ext cx="6858000" cy="744766"/>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sym typeface="Arial"/>
              </a:rPr>
              <a:t>Spreadsheet implementation and Solver model</a:t>
            </a:r>
            <a:endParaRPr dirty="0">
              <a:latin typeface="+mn-lt"/>
            </a:endParaRPr>
          </a:p>
        </p:txBody>
      </p:sp>
      <p:pic>
        <p:nvPicPr>
          <p:cNvPr id="2" name="Picture 1" descr="An Excel sheet for Hahn Engineering displays 2 tables. The first table titled, data. The table has 3 rows and 6 columns. The columns have the following headings from left to right. Blank, project 1, project 2, project 3, project 4, project 5, and available resources. The row entries are as follows. Row 1. Expected return in net present value, $180,000, $220,000, $150,000, $140,000, $200,000, blank. Row 2. Cash requirements, $55,000, $83,000, $24,000, $49,000, $61,000, $150,000. Row 3. Personnel requirements, 5, 3, 2, 5, 3, 12. The second table titled, model. The table has 3 rows and 6 columns. The columns have the following headings from left to right. Project selection decisions, 1, 0, 1, 0, 1, and total. The row entries are as follows. Row 1. Return, $180,000, blank, $150,000, blank, $200,000, $530,000. Row 2. Cash used. Row 4. Personnel used, 5, 0, 2, 0, 3, 10."/>
          <p:cNvPicPr>
            <a:picLocks noChangeAspect="1"/>
          </p:cNvPicPr>
          <p:nvPr/>
        </p:nvPicPr>
        <p:blipFill>
          <a:blip r:embed="rId3"/>
          <a:stretch>
            <a:fillRect/>
          </a:stretch>
        </p:blipFill>
        <p:spPr>
          <a:xfrm>
            <a:off x="613025" y="2809348"/>
            <a:ext cx="4095758" cy="1751366"/>
          </a:xfrm>
          <a:prstGeom prst="rect">
            <a:avLst/>
          </a:prstGeom>
        </p:spPr>
      </p:pic>
      <p:pic>
        <p:nvPicPr>
          <p:cNvPr id="4" name="Picture 3" descr="The Solver Parameters dialog box. The input field labels and their corresponding values are as follows. Set Object. $G$12. 3 radio buttons under, To, are labeled as follows. Max, Min, and Value of. Max is selected. Text field beside the buttons reads, 0. By Changing Variable Cells. $B$11 colon $F$11. Subject to the Constraints. This field has 2 entries. The first is $B$11 colon $F$11 = binary. The second is $G$13 colon $G$14 is lesser than or = $G$6 colon $G$7. The check box, Make Unconstrained Variables Non Negative, is checked. Select a Solving Method is a drop down menu and is selected for Simplex L P. 6 buttons are available on the right side of the dialog box. These are Add, Change, Delete, Reset All, Load or Save, and Options. A note titled, Solving Method, reads, Select the G R G Nonlinear engine for Solver Problems that are smooth nonlinear. Select the L P Simplex engine for linear Solver Problems, and select the Evolutionary engine for Solver Problems that are non smooth. 3 buttons are available at the bottom of the dialog box. These are Help, Solve, and Close. Solve is highlighted."/>
          <p:cNvPicPr>
            <a:picLocks noChangeAspect="1"/>
          </p:cNvPicPr>
          <p:nvPr/>
        </p:nvPicPr>
        <p:blipFill>
          <a:blip r:embed="rId4"/>
          <a:stretch>
            <a:fillRect/>
          </a:stretch>
        </p:blipFill>
        <p:spPr>
          <a:xfrm>
            <a:off x="4987210" y="2566829"/>
            <a:ext cx="3430683" cy="324224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Using Binary Variables to Model Logical Constraints</a:t>
            </a:r>
            <a:endParaRPr sz="3600" b="1" i="0" u="none" strike="noStrike" cap="none" dirty="0">
              <a:solidFill>
                <a:srgbClr val="007FA3"/>
              </a:solidFill>
              <a:latin typeface="+mj-lt"/>
              <a:ea typeface="Arial"/>
              <a:cs typeface="Arial"/>
              <a:sym typeface="Arial"/>
            </a:endParaRPr>
          </a:p>
        </p:txBody>
      </p:sp>
      <p:sp>
        <p:nvSpPr>
          <p:cNvPr id="441" name="Content placeholder 2"/>
          <p:cNvSpPr txBox="1">
            <a:spLocks noGrp="1"/>
          </p:cNvSpPr>
          <p:nvPr>
            <p:ph type="body" idx="1"/>
          </p:nvPr>
        </p:nvSpPr>
        <p:spPr>
          <a:xfrm>
            <a:off x="457200" y="1630787"/>
            <a:ext cx="8229600" cy="1128019"/>
          </a:xfrm>
          <a:prstGeom prst="rect">
            <a:avLst/>
          </a:prstGeom>
          <a:noFill/>
          <a:ln>
            <a:noFill/>
          </a:ln>
        </p:spPr>
        <p:txBody>
          <a:bodyPr spcFirstLastPara="1" wrap="square" lIns="91425" tIns="91425" rIns="91425" bIns="91425" anchor="t" anchorCtr="0">
            <a:noAutofit/>
          </a:bodyPr>
          <a:lstStyle/>
          <a:p>
            <a:pPr marL="255650" marR="0" lvl="0" indent="-255650" algn="l" rtl="0">
              <a:spcBef>
                <a:spcPts val="0"/>
              </a:spcBef>
              <a:spcAft>
                <a:spcPts val="0"/>
              </a:spcAft>
              <a:buClr>
                <a:srgbClr val="007FA3"/>
              </a:buClr>
              <a:buSzPct val="100000"/>
              <a:buFont typeface="Arial"/>
              <a:buChar char="•"/>
            </a:pPr>
            <a:r>
              <a:rPr lang="en-US" sz="1800" b="0" i="0" u="none" strike="noStrike" cap="none" dirty="0">
                <a:solidFill>
                  <a:srgbClr val="000000"/>
                </a:solidFill>
                <a:latin typeface="+mn-lt"/>
                <a:sym typeface="Arial"/>
              </a:rPr>
              <a:t>Examples</a:t>
            </a:r>
            <a:endParaRPr sz="1800" dirty="0">
              <a:latin typeface="+mn-lt"/>
            </a:endParaRPr>
          </a:p>
          <a:p>
            <a:pPr marL="741553" marR="0" lvl="1" indent="-284353" algn="l" rtl="0">
              <a:spcBef>
                <a:spcPts val="600"/>
              </a:spcBef>
              <a:spcAft>
                <a:spcPts val="0"/>
              </a:spcAft>
              <a:buClr>
                <a:srgbClr val="007FA3"/>
              </a:buClr>
              <a:buSzPts val="2000"/>
              <a:buFont typeface="Arial"/>
              <a:buChar char="–"/>
            </a:pPr>
            <a:r>
              <a:rPr lang="en-US" sz="1800" b="0" i="0" u="none" strike="noStrike" cap="none" dirty="0">
                <a:solidFill>
                  <a:srgbClr val="000000"/>
                </a:solidFill>
                <a:latin typeface="+mn-lt"/>
                <a:sym typeface="Arial"/>
              </a:rPr>
              <a:t>If project 1 is selected, then project 4 must also be </a:t>
            </a:r>
            <a:r>
              <a:rPr lang="en-US" sz="1800" b="0" i="0" u="none" strike="noStrike" cap="none" dirty="0" smtClean="0">
                <a:solidFill>
                  <a:srgbClr val="000000"/>
                </a:solidFill>
                <a:latin typeface="+mn-lt"/>
                <a:sym typeface="Arial"/>
              </a:rPr>
              <a:t>selected.</a:t>
            </a:r>
            <a:endParaRPr sz="1800" dirty="0">
              <a:latin typeface="+mn-lt"/>
            </a:endParaRPr>
          </a:p>
          <a:p>
            <a:pPr marL="741553" marR="0" lvl="1" indent="-284353" algn="l" rtl="0">
              <a:spcBef>
                <a:spcPts val="600"/>
              </a:spcBef>
              <a:spcAft>
                <a:spcPts val="0"/>
              </a:spcAft>
              <a:buClr>
                <a:srgbClr val="007FA3"/>
              </a:buClr>
              <a:buSzPts val="2000"/>
              <a:buFont typeface="Arial"/>
              <a:buChar char="–"/>
            </a:pPr>
            <a:r>
              <a:rPr lang="en-US" sz="1800" b="0" i="0" u="none" strike="noStrike" cap="none" dirty="0">
                <a:solidFill>
                  <a:srgbClr val="000000"/>
                </a:solidFill>
                <a:latin typeface="+mn-lt"/>
                <a:sym typeface="Arial"/>
              </a:rPr>
              <a:t>Excel </a:t>
            </a:r>
            <a:r>
              <a:rPr lang="en-US" sz="1800" b="0" i="0" u="none" strike="noStrike" cap="none" dirty="0" smtClean="0">
                <a:solidFill>
                  <a:srgbClr val="000000"/>
                </a:solidFill>
                <a:latin typeface="+mn-lt"/>
                <a:sym typeface="Arial"/>
              </a:rPr>
              <a:t>IF </a:t>
            </a:r>
            <a:r>
              <a:rPr lang="en-US" sz="1800" b="0" i="0" u="none" strike="noStrike" cap="none" dirty="0">
                <a:solidFill>
                  <a:srgbClr val="000000"/>
                </a:solidFill>
                <a:latin typeface="+mn-lt"/>
                <a:sym typeface="Arial"/>
              </a:rPr>
              <a:t>functions, while logical, cannot be used in linear </a:t>
            </a:r>
            <a:r>
              <a:rPr lang="en-US" sz="1800" b="0" i="0" u="none" strike="noStrike" cap="none" dirty="0" smtClean="0">
                <a:solidFill>
                  <a:srgbClr val="000000"/>
                </a:solidFill>
                <a:latin typeface="+mn-lt"/>
                <a:sym typeface="Arial"/>
              </a:rPr>
              <a:t>optimization.</a:t>
            </a:r>
            <a:endParaRPr sz="1800" b="0" i="0" u="none" strike="noStrike" cap="none" dirty="0">
              <a:solidFill>
                <a:srgbClr val="000000"/>
              </a:solidFill>
              <a:latin typeface="+mn-lt"/>
              <a:sym typeface="Arial"/>
            </a:endParaRPr>
          </a:p>
        </p:txBody>
      </p:sp>
      <p:sp>
        <p:nvSpPr>
          <p:cNvPr id="442" name="Content placeholder 3"/>
          <p:cNvSpPr txBox="1">
            <a:spLocks noGrp="1"/>
          </p:cNvSpPr>
          <p:nvPr>
            <p:ph type="body" idx="2"/>
          </p:nvPr>
        </p:nvSpPr>
        <p:spPr>
          <a:xfrm>
            <a:off x="545819" y="2854571"/>
            <a:ext cx="2179093" cy="301617"/>
          </a:xfrm>
          <a:prstGeom prst="rect">
            <a:avLst/>
          </a:prstGeom>
          <a:noFill/>
          <a:ln>
            <a:noFill/>
          </a:ln>
        </p:spPr>
        <p:txBody>
          <a:bodyPr spcFirstLastPara="1" wrap="square" lIns="0" tIns="0" rIns="0" bIns="0" anchor="t" anchorCtr="0">
            <a:noAutofit/>
          </a:bodyPr>
          <a:lstStyle/>
          <a:p>
            <a:pPr marL="740664" marR="0" lvl="0" indent="-283464" algn="l" rtl="0">
              <a:spcBef>
                <a:spcPts val="0"/>
              </a:spcBef>
              <a:spcAft>
                <a:spcPts val="0"/>
              </a:spcAft>
              <a:buClr>
                <a:srgbClr val="007FA3"/>
              </a:buClr>
              <a:buSzPts val="2000"/>
              <a:buFont typeface="Arial"/>
              <a:buChar char="–"/>
            </a:pPr>
            <a:r>
              <a:rPr lang="en-US" sz="1800" b="0" i="0" u="none" strike="noStrike" cap="none" dirty="0">
                <a:solidFill>
                  <a:schemeClr val="dk1"/>
                </a:solidFill>
                <a:latin typeface="+mn-lt"/>
                <a:sym typeface="Arial"/>
              </a:rPr>
              <a:t>Model this as</a:t>
            </a:r>
            <a:endParaRPr sz="2400" dirty="0">
              <a:latin typeface="+mn-lt"/>
            </a:endParaRPr>
          </a:p>
        </p:txBody>
      </p:sp>
      <p:graphicFrame>
        <p:nvGraphicFramePr>
          <p:cNvPr id="13" name="Object 6" descr="x sub 4 is greater than or equal to 1."/>
          <p:cNvGraphicFramePr>
            <a:graphicFrameLocks noChangeAspect="1"/>
          </p:cNvGraphicFramePr>
          <p:nvPr>
            <p:extLst>
              <p:ext uri="{D42A27DB-BD31-4B8C-83A1-F6EECF244321}">
                <p14:modId xmlns:p14="http://schemas.microsoft.com/office/powerpoint/2010/main" val="759998903"/>
              </p:ext>
            </p:extLst>
          </p:nvPr>
        </p:nvGraphicFramePr>
        <p:xfrm>
          <a:off x="2914634" y="2851600"/>
          <a:ext cx="825500" cy="334963"/>
        </p:xfrm>
        <a:graphic>
          <a:graphicData uri="http://schemas.openxmlformats.org/presentationml/2006/ole">
            <mc:AlternateContent xmlns:mc="http://schemas.openxmlformats.org/markup-compatibility/2006">
              <mc:Choice xmlns:v="urn:schemas-microsoft-com:vml" Requires="v">
                <p:oleObj spid="_x0000_s10788" name="Equation" r:id="rId4" imgW="507960" imgH="228600" progId="Equation.DSMT4">
                  <p:embed/>
                </p:oleObj>
              </mc:Choice>
              <mc:Fallback>
                <p:oleObj name="Equation" r:id="rId4" imgW="507960" imgH="228600" progId="Equation.DSMT4">
                  <p:embed/>
                  <p:pic>
                    <p:nvPicPr>
                      <p:cNvPr id="20" name="Object 6" descr="X sub i"/>
                      <p:cNvPicPr/>
                      <p:nvPr/>
                    </p:nvPicPr>
                    <p:blipFill>
                      <a:blip r:embed="rId5"/>
                      <a:stretch>
                        <a:fillRect/>
                      </a:stretch>
                    </p:blipFill>
                    <p:spPr>
                      <a:xfrm>
                        <a:off x="2914634" y="2851600"/>
                        <a:ext cx="825500" cy="334963"/>
                      </a:xfrm>
                      <a:prstGeom prst="rect">
                        <a:avLst/>
                      </a:prstGeom>
                    </p:spPr>
                  </p:pic>
                </p:oleObj>
              </mc:Fallback>
            </mc:AlternateContent>
          </a:graphicData>
        </a:graphic>
      </p:graphicFrame>
      <p:sp>
        <p:nvSpPr>
          <p:cNvPr id="444" name="Content placeholder 5"/>
          <p:cNvSpPr txBox="1">
            <a:spLocks noGrp="1"/>
          </p:cNvSpPr>
          <p:nvPr>
            <p:ph type="body" idx="3"/>
          </p:nvPr>
        </p:nvSpPr>
        <p:spPr>
          <a:xfrm>
            <a:off x="557784" y="3269187"/>
            <a:ext cx="950976" cy="270901"/>
          </a:xfrm>
          <a:prstGeom prst="rect">
            <a:avLst/>
          </a:prstGeom>
          <a:noFill/>
          <a:ln>
            <a:noFill/>
          </a:ln>
        </p:spPr>
        <p:txBody>
          <a:bodyPr spcFirstLastPara="1" wrap="square" lIns="0" tIns="0" rIns="0" bIns="0" anchor="t" anchorCtr="0">
            <a:noAutofit/>
          </a:bodyPr>
          <a:lstStyle/>
          <a:p>
            <a:pPr marL="740664" marR="0" lvl="0" indent="-283464" algn="l" rtl="0">
              <a:spcBef>
                <a:spcPts val="0"/>
              </a:spcBef>
              <a:spcAft>
                <a:spcPts val="0"/>
              </a:spcAft>
              <a:buClr>
                <a:srgbClr val="007FA3"/>
              </a:buClr>
              <a:buSzPts val="2000"/>
              <a:buFont typeface="Arial"/>
              <a:buChar char="–"/>
            </a:pPr>
            <a:r>
              <a:rPr lang="en-US" sz="1800" b="0" i="0" u="none" strike="noStrike" cap="none" dirty="0">
                <a:solidFill>
                  <a:schemeClr val="dk1"/>
                </a:solidFill>
                <a:latin typeface="+mn-lt"/>
                <a:sym typeface="Arial"/>
              </a:rPr>
              <a:t>If</a:t>
            </a:r>
            <a:endParaRPr sz="2400" dirty="0">
              <a:latin typeface="+mn-lt"/>
            </a:endParaRPr>
          </a:p>
        </p:txBody>
      </p:sp>
      <p:graphicFrame>
        <p:nvGraphicFramePr>
          <p:cNvPr id="14" name="Object 6" descr="x sub 1 = 1."/>
          <p:cNvGraphicFramePr>
            <a:graphicFrameLocks noChangeAspect="1"/>
          </p:cNvGraphicFramePr>
          <p:nvPr>
            <p:extLst>
              <p:ext uri="{D42A27DB-BD31-4B8C-83A1-F6EECF244321}">
                <p14:modId xmlns:p14="http://schemas.microsoft.com/office/powerpoint/2010/main" val="1117116331"/>
              </p:ext>
            </p:extLst>
          </p:nvPr>
        </p:nvGraphicFramePr>
        <p:xfrm>
          <a:off x="1660675" y="3260847"/>
          <a:ext cx="701675" cy="334963"/>
        </p:xfrm>
        <a:graphic>
          <a:graphicData uri="http://schemas.openxmlformats.org/presentationml/2006/ole">
            <mc:AlternateContent xmlns:mc="http://schemas.openxmlformats.org/markup-compatibility/2006">
              <mc:Choice xmlns:v="urn:schemas-microsoft-com:vml" Requires="v">
                <p:oleObj spid="_x0000_s10789" name="Equation" r:id="rId6" imgW="431640" imgH="228600" progId="Equation.DSMT4">
                  <p:embed/>
                </p:oleObj>
              </mc:Choice>
              <mc:Fallback>
                <p:oleObj name="Equation" r:id="rId6" imgW="431640" imgH="228600" progId="Equation.DSMT4">
                  <p:embed/>
                  <p:pic>
                    <p:nvPicPr>
                      <p:cNvPr id="13" name="Object 6" descr="X sub i"/>
                      <p:cNvPicPr/>
                      <p:nvPr/>
                    </p:nvPicPr>
                    <p:blipFill>
                      <a:blip r:embed="rId7"/>
                      <a:stretch>
                        <a:fillRect/>
                      </a:stretch>
                    </p:blipFill>
                    <p:spPr>
                      <a:xfrm>
                        <a:off x="1660675" y="3260847"/>
                        <a:ext cx="701675" cy="334963"/>
                      </a:xfrm>
                      <a:prstGeom prst="rect">
                        <a:avLst/>
                      </a:prstGeom>
                    </p:spPr>
                  </p:pic>
                </p:oleObj>
              </mc:Fallback>
            </mc:AlternateContent>
          </a:graphicData>
        </a:graphic>
      </p:graphicFrame>
      <p:sp>
        <p:nvSpPr>
          <p:cNvPr id="446" name="Content placeholder 7"/>
          <p:cNvSpPr txBox="1">
            <a:spLocks noGrp="1"/>
          </p:cNvSpPr>
          <p:nvPr>
            <p:ph type="body" idx="4"/>
          </p:nvPr>
        </p:nvSpPr>
        <p:spPr>
          <a:xfrm>
            <a:off x="2514265" y="3275060"/>
            <a:ext cx="555811" cy="325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chemeClr val="dk1"/>
                </a:solidFill>
                <a:latin typeface="+mn-lt"/>
                <a:sym typeface="Arial"/>
              </a:rPr>
              <a:t>then</a:t>
            </a:r>
            <a:endParaRPr sz="2400" dirty="0">
              <a:latin typeface="+mn-lt"/>
            </a:endParaRPr>
          </a:p>
        </p:txBody>
      </p:sp>
      <p:graphicFrame>
        <p:nvGraphicFramePr>
          <p:cNvPr id="15" name="Object 6" descr="x sub 4"/>
          <p:cNvGraphicFramePr>
            <a:graphicFrameLocks noChangeAspect="1"/>
          </p:cNvGraphicFramePr>
          <p:nvPr>
            <p:extLst>
              <p:ext uri="{D42A27DB-BD31-4B8C-83A1-F6EECF244321}">
                <p14:modId xmlns:p14="http://schemas.microsoft.com/office/powerpoint/2010/main" val="528678398"/>
              </p:ext>
            </p:extLst>
          </p:nvPr>
        </p:nvGraphicFramePr>
        <p:xfrm>
          <a:off x="3164819" y="3283603"/>
          <a:ext cx="412750" cy="334962"/>
        </p:xfrm>
        <a:graphic>
          <a:graphicData uri="http://schemas.openxmlformats.org/presentationml/2006/ole">
            <mc:AlternateContent xmlns:mc="http://schemas.openxmlformats.org/markup-compatibility/2006">
              <mc:Choice xmlns:v="urn:schemas-microsoft-com:vml" Requires="v">
                <p:oleObj spid="_x0000_s10790" name="Equation" r:id="rId8" imgW="253800" imgH="228600" progId="Equation.DSMT4">
                  <p:embed/>
                </p:oleObj>
              </mc:Choice>
              <mc:Fallback>
                <p:oleObj name="Equation" r:id="rId8" imgW="253800" imgH="228600" progId="Equation.DSMT4">
                  <p:embed/>
                  <p:pic>
                    <p:nvPicPr>
                      <p:cNvPr id="13" name="Object 6" descr="X sub i"/>
                      <p:cNvPicPr/>
                      <p:nvPr/>
                    </p:nvPicPr>
                    <p:blipFill>
                      <a:blip r:embed="rId9"/>
                      <a:stretch>
                        <a:fillRect/>
                      </a:stretch>
                    </p:blipFill>
                    <p:spPr>
                      <a:xfrm>
                        <a:off x="3164819" y="3283603"/>
                        <a:ext cx="412750" cy="334962"/>
                      </a:xfrm>
                      <a:prstGeom prst="rect">
                        <a:avLst/>
                      </a:prstGeom>
                    </p:spPr>
                  </p:pic>
                </p:oleObj>
              </mc:Fallback>
            </mc:AlternateContent>
          </a:graphicData>
        </a:graphic>
      </p:graphicFrame>
      <p:sp>
        <p:nvSpPr>
          <p:cNvPr id="448" name="Content placeholder 9"/>
          <p:cNvSpPr txBox="1">
            <a:spLocks noGrp="1"/>
          </p:cNvSpPr>
          <p:nvPr>
            <p:ph type="body" idx="5"/>
          </p:nvPr>
        </p:nvSpPr>
        <p:spPr>
          <a:xfrm>
            <a:off x="3672312" y="3298580"/>
            <a:ext cx="1927411" cy="29917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1800" b="0" i="0" u="none" strike="noStrike" cap="none" dirty="0">
                <a:solidFill>
                  <a:schemeClr val="dk1"/>
                </a:solidFill>
                <a:latin typeface="+mn-lt"/>
                <a:ea typeface="Arial"/>
                <a:cs typeface="Arial"/>
                <a:sym typeface="Arial"/>
              </a:rPr>
              <a:t>is </a:t>
            </a:r>
            <a:r>
              <a:rPr lang="en-US" sz="1800" b="0" i="0" u="none" strike="noStrike" cap="none" dirty="0" smtClean="0">
                <a:solidFill>
                  <a:schemeClr val="dk1"/>
                </a:solidFill>
                <a:latin typeface="+mn-lt"/>
                <a:ea typeface="Arial"/>
                <a:cs typeface="Arial"/>
                <a:sym typeface="Arial"/>
              </a:rPr>
              <a:t>forced </a:t>
            </a:r>
            <a:r>
              <a:rPr lang="en-US" sz="1800" b="0" i="0" u="none" strike="noStrike" cap="none" dirty="0">
                <a:solidFill>
                  <a:schemeClr val="dk1"/>
                </a:solidFill>
                <a:latin typeface="+mn-lt"/>
                <a:ea typeface="Arial"/>
                <a:cs typeface="Arial"/>
                <a:sym typeface="Arial"/>
              </a:rPr>
              <a:t>to be 1.</a:t>
            </a:r>
            <a:endParaRPr sz="1800" b="0" i="0" u="none" strike="noStrike" cap="none" dirty="0">
              <a:solidFill>
                <a:schemeClr val="dk1"/>
              </a:solidFill>
              <a:latin typeface="+mn-lt"/>
              <a:ea typeface="Arial"/>
              <a:cs typeface="Arial"/>
              <a:sym typeface="Arial"/>
            </a:endParaRPr>
          </a:p>
        </p:txBody>
      </p:sp>
      <p:sp>
        <p:nvSpPr>
          <p:cNvPr id="449" name="Content placeholder 10"/>
          <p:cNvSpPr txBox="1">
            <a:spLocks noGrp="1"/>
          </p:cNvSpPr>
          <p:nvPr>
            <p:ph type="body" idx="6"/>
          </p:nvPr>
        </p:nvSpPr>
        <p:spPr>
          <a:xfrm>
            <a:off x="457200" y="3737213"/>
            <a:ext cx="4805082" cy="331641"/>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Other types of logical constraints:</a:t>
            </a:r>
            <a:endParaRPr sz="1800" b="0" i="0" u="none" strike="noStrike" cap="none" dirty="0">
              <a:solidFill>
                <a:schemeClr val="dk1"/>
              </a:solidFill>
              <a:latin typeface="+mn-lt"/>
              <a:ea typeface="Arial"/>
              <a:cs typeface="Arial"/>
              <a:sym typeface="Arial"/>
            </a:endParaRPr>
          </a:p>
        </p:txBody>
      </p:sp>
      <p:pic>
        <p:nvPicPr>
          <p:cNvPr id="3" name="Picture 2" descr="A table has 6 rows and 2 columns. The columns have the following headings from left to right. Logical condition and constraint model form. The row entries are as follows. Row 1. If a, then b, b is greater than or equal to a or b minus a is greater than or equal to 0. Row 2. If not a, then b, b is greater than or equal to 1 minus a or a + b is greater than or equal to 1. Row 3. If a, then not b, b is less than or equal to 1 minus a or a + b is less than or equal to 1. Row 4. At most, one of a and b, a + b is less than or equal to 1. Row 5. If a, then b and c, left parenthesis b is greater than or equal to a and c is greater than or equal to a right parenthesis or b + c is greater than or equal to 2 a. Row 6. If a and b, then c, c is greater than or equal to a + b minus 1 or a + b minus c is less than or equal to 1."/>
          <p:cNvPicPr>
            <a:picLocks noChangeAspect="1"/>
          </p:cNvPicPr>
          <p:nvPr/>
        </p:nvPicPr>
        <p:blipFill>
          <a:blip r:embed="rId10"/>
          <a:stretch>
            <a:fillRect/>
          </a:stretch>
        </p:blipFill>
        <p:spPr>
          <a:xfrm>
            <a:off x="2192156" y="4160926"/>
            <a:ext cx="5107159" cy="204744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200"/>
              <a:buFont typeface="Arial"/>
              <a:buNone/>
            </a:pPr>
            <a:r>
              <a:rPr lang="en-US" sz="3200" b="1" i="0" u="none" strike="noStrike" cap="none" dirty="0">
                <a:solidFill>
                  <a:srgbClr val="007FA3"/>
                </a:solidFill>
                <a:latin typeface="+mj-lt"/>
                <a:ea typeface="Arial"/>
                <a:cs typeface="Arial"/>
                <a:sym typeface="Arial"/>
              </a:rPr>
              <a:t>Example </a:t>
            </a:r>
            <a:r>
              <a:rPr lang="en-US" sz="3200" b="1" i="0" u="none" strike="noStrike" cap="none" dirty="0" smtClean="0">
                <a:solidFill>
                  <a:srgbClr val="007FA3"/>
                </a:solidFill>
                <a:latin typeface="+mj-lt"/>
                <a:ea typeface="Arial"/>
                <a:cs typeface="Arial"/>
                <a:sym typeface="Arial"/>
              </a:rPr>
              <a:t>14.6</a:t>
            </a:r>
            <a:r>
              <a:rPr lang="en-US" sz="3200" b="1" i="0" u="none" strike="noStrike" cap="none" dirty="0">
                <a:solidFill>
                  <a:srgbClr val="007FA3"/>
                </a:solidFill>
                <a:latin typeface="+mj-lt"/>
                <a:ea typeface="Arial"/>
                <a:cs typeface="Arial"/>
                <a:sym typeface="Arial"/>
              </a:rPr>
              <a:t>: Adding Logical Constraints into the Project-Selection Model</a:t>
            </a:r>
            <a:endParaRPr sz="3200" b="1" i="0" u="none" strike="noStrike" cap="none" dirty="0">
              <a:solidFill>
                <a:srgbClr val="007FA3"/>
              </a:solidFill>
              <a:latin typeface="+mj-lt"/>
              <a:ea typeface="Arial"/>
              <a:cs typeface="Arial"/>
              <a:sym typeface="Arial"/>
            </a:endParaRPr>
          </a:p>
        </p:txBody>
      </p:sp>
      <p:sp>
        <p:nvSpPr>
          <p:cNvPr id="456" name="Content placeholder 2"/>
          <p:cNvSpPr txBox="1">
            <a:spLocks noGrp="1"/>
          </p:cNvSpPr>
          <p:nvPr>
            <p:ph type="body" idx="1"/>
          </p:nvPr>
        </p:nvSpPr>
        <p:spPr>
          <a:xfrm>
            <a:off x="457200" y="1600201"/>
            <a:ext cx="6453939" cy="926532"/>
          </a:xfrm>
          <a:prstGeom prst="rect">
            <a:avLst/>
          </a:prstGeom>
          <a:noFill/>
          <a:ln>
            <a:noFill/>
          </a:ln>
        </p:spPr>
        <p:txBody>
          <a:bodyPr spcFirstLastPara="1" wrap="square" lIns="91425" tIns="91425" rIns="91425" bIns="91425" anchor="t" anchorCtr="0">
            <a:noAutofit/>
          </a:bodyPr>
          <a:lstStyle/>
          <a:p>
            <a:pPr marL="255650" marR="0" lvl="0" indent="-255650" algn="l" rtl="0">
              <a:spcBef>
                <a:spcPts val="0"/>
              </a:spcBef>
              <a:spcAft>
                <a:spcPts val="0"/>
              </a:spcAft>
              <a:buClr>
                <a:srgbClr val="007FA3"/>
              </a:buClr>
              <a:buSzPts val="2400"/>
              <a:buFont typeface="Arial"/>
              <a:buNone/>
            </a:pPr>
            <a:r>
              <a:rPr lang="en-US" sz="2000" b="0" i="0" u="none" strike="noStrike" cap="none" dirty="0">
                <a:solidFill>
                  <a:srgbClr val="000000"/>
                </a:solidFill>
                <a:latin typeface="+mn-lt"/>
                <a:sym typeface="Arial"/>
              </a:rPr>
              <a:t>Suppose project managers want to ensure that:</a:t>
            </a:r>
            <a:endParaRPr sz="2000" dirty="0">
              <a:latin typeface="+mn-lt"/>
            </a:endParaRPr>
          </a:p>
          <a:p>
            <a:pPr marL="255650" marR="0" lvl="0" indent="-255650" algn="l" rtl="0">
              <a:spcBef>
                <a:spcPts val="1500"/>
              </a:spcBef>
              <a:spcAft>
                <a:spcPts val="0"/>
              </a:spcAft>
              <a:buClr>
                <a:srgbClr val="007FA3"/>
              </a:buClr>
              <a:buSzPts val="2000"/>
              <a:buFont typeface="Arial"/>
              <a:buChar char="•"/>
            </a:pPr>
            <a:r>
              <a:rPr lang="en-US" sz="2000" b="0" i="0" u="none" strike="noStrike" cap="none" dirty="0">
                <a:solidFill>
                  <a:srgbClr val="000000"/>
                </a:solidFill>
                <a:latin typeface="+mn-lt"/>
                <a:sym typeface="Arial"/>
              </a:rPr>
              <a:t>If project 1 is selected, then project 4 is also selected:</a:t>
            </a:r>
            <a:endParaRPr sz="2000" b="0" i="0" u="none" strike="noStrike" cap="none" dirty="0">
              <a:solidFill>
                <a:srgbClr val="000000"/>
              </a:solidFill>
              <a:latin typeface="+mn-lt"/>
              <a:sym typeface="Arial"/>
            </a:endParaRPr>
          </a:p>
        </p:txBody>
      </p:sp>
      <p:graphicFrame>
        <p:nvGraphicFramePr>
          <p:cNvPr id="11" name="Object 6" descr="x sub 4 minus x sub 1 is greater than or equal to 0."/>
          <p:cNvGraphicFramePr>
            <a:graphicFrameLocks noChangeAspect="1"/>
          </p:cNvGraphicFramePr>
          <p:nvPr>
            <p:extLst>
              <p:ext uri="{D42A27DB-BD31-4B8C-83A1-F6EECF244321}">
                <p14:modId xmlns:p14="http://schemas.microsoft.com/office/powerpoint/2010/main" val="940906079"/>
              </p:ext>
            </p:extLst>
          </p:nvPr>
        </p:nvGraphicFramePr>
        <p:xfrm>
          <a:off x="6879944" y="2204915"/>
          <a:ext cx="1155700" cy="334963"/>
        </p:xfrm>
        <a:graphic>
          <a:graphicData uri="http://schemas.openxmlformats.org/presentationml/2006/ole">
            <mc:AlternateContent xmlns:mc="http://schemas.openxmlformats.org/markup-compatibility/2006">
              <mc:Choice xmlns:v="urn:schemas-microsoft-com:vml" Requires="v">
                <p:oleObj spid="_x0000_s11618" name="Equation" r:id="rId4" imgW="711000" imgH="228600" progId="Equation.DSMT4">
                  <p:embed/>
                </p:oleObj>
              </mc:Choice>
              <mc:Fallback>
                <p:oleObj name="Equation" r:id="rId4" imgW="711000" imgH="228600" progId="Equation.DSMT4">
                  <p:embed/>
                  <p:pic>
                    <p:nvPicPr>
                      <p:cNvPr id="13" name="Object 6" descr="X sub i"/>
                      <p:cNvPicPr/>
                      <p:nvPr/>
                    </p:nvPicPr>
                    <p:blipFill>
                      <a:blip r:embed="rId5"/>
                      <a:stretch>
                        <a:fillRect/>
                      </a:stretch>
                    </p:blipFill>
                    <p:spPr>
                      <a:xfrm>
                        <a:off x="6879944" y="2204915"/>
                        <a:ext cx="1155700" cy="334963"/>
                      </a:xfrm>
                      <a:prstGeom prst="rect">
                        <a:avLst/>
                      </a:prstGeom>
                    </p:spPr>
                  </p:pic>
                </p:oleObj>
              </mc:Fallback>
            </mc:AlternateContent>
          </a:graphicData>
        </a:graphic>
      </p:graphicFrame>
      <p:sp>
        <p:nvSpPr>
          <p:cNvPr id="458" name="Content placeholder 4"/>
          <p:cNvSpPr txBox="1">
            <a:spLocks noGrp="1"/>
          </p:cNvSpPr>
          <p:nvPr>
            <p:ph type="body" idx="2"/>
          </p:nvPr>
        </p:nvSpPr>
        <p:spPr>
          <a:xfrm>
            <a:off x="533400" y="2606075"/>
            <a:ext cx="5795682" cy="337512"/>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ts val="2000"/>
              <a:buFont typeface="Arial"/>
              <a:buChar char="•"/>
            </a:pPr>
            <a:r>
              <a:rPr lang="en-US" sz="2000" b="0" i="0" u="none" strike="noStrike" cap="none" dirty="0">
                <a:solidFill>
                  <a:schemeClr val="dk1"/>
                </a:solidFill>
                <a:latin typeface="+mn-lt"/>
                <a:sym typeface="Arial"/>
              </a:rPr>
              <a:t>At most one of projects 1 and 3 can be selected:</a:t>
            </a:r>
            <a:endParaRPr dirty="0">
              <a:latin typeface="+mn-lt"/>
            </a:endParaRPr>
          </a:p>
        </p:txBody>
      </p:sp>
      <p:graphicFrame>
        <p:nvGraphicFramePr>
          <p:cNvPr id="12" name="Object 6" descr="x sub 1 + x sub 3 is less than or equal to 1."/>
          <p:cNvGraphicFramePr>
            <a:graphicFrameLocks noChangeAspect="1"/>
          </p:cNvGraphicFramePr>
          <p:nvPr>
            <p:extLst>
              <p:ext uri="{D42A27DB-BD31-4B8C-83A1-F6EECF244321}">
                <p14:modId xmlns:p14="http://schemas.microsoft.com/office/powerpoint/2010/main" val="3793389645"/>
              </p:ext>
            </p:extLst>
          </p:nvPr>
        </p:nvGraphicFramePr>
        <p:xfrm>
          <a:off x="6322731" y="2608625"/>
          <a:ext cx="1114425" cy="334962"/>
        </p:xfrm>
        <a:graphic>
          <a:graphicData uri="http://schemas.openxmlformats.org/presentationml/2006/ole">
            <mc:AlternateContent xmlns:mc="http://schemas.openxmlformats.org/markup-compatibility/2006">
              <mc:Choice xmlns:v="urn:schemas-microsoft-com:vml" Requires="v">
                <p:oleObj spid="_x0000_s11619" name="Equation" r:id="rId6" imgW="685800" imgH="228600" progId="Equation.DSMT4">
                  <p:embed/>
                </p:oleObj>
              </mc:Choice>
              <mc:Fallback>
                <p:oleObj name="Equation" r:id="rId6" imgW="685800" imgH="228600" progId="Equation.DSMT4">
                  <p:embed/>
                  <p:pic>
                    <p:nvPicPr>
                      <p:cNvPr id="11" name="Object 6" descr="X sub i"/>
                      <p:cNvPicPr/>
                      <p:nvPr/>
                    </p:nvPicPr>
                    <p:blipFill>
                      <a:blip r:embed="rId7"/>
                      <a:stretch>
                        <a:fillRect/>
                      </a:stretch>
                    </p:blipFill>
                    <p:spPr>
                      <a:xfrm>
                        <a:off x="6322731" y="2608625"/>
                        <a:ext cx="1114425" cy="334962"/>
                      </a:xfrm>
                      <a:prstGeom prst="rect">
                        <a:avLst/>
                      </a:prstGeom>
                    </p:spPr>
                  </p:pic>
                </p:oleObj>
              </mc:Fallback>
            </mc:AlternateContent>
          </a:graphicData>
        </a:graphic>
      </p:graphicFrame>
      <p:sp>
        <p:nvSpPr>
          <p:cNvPr id="460" name="Content placeholder 6"/>
          <p:cNvSpPr txBox="1">
            <a:spLocks noGrp="1"/>
          </p:cNvSpPr>
          <p:nvPr>
            <p:ph type="body" idx="3"/>
          </p:nvPr>
        </p:nvSpPr>
        <p:spPr>
          <a:xfrm>
            <a:off x="535843" y="2987304"/>
            <a:ext cx="7224682" cy="327891"/>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ts val="2000"/>
              <a:buFont typeface="Arial"/>
              <a:buChar char="•"/>
            </a:pPr>
            <a:r>
              <a:rPr lang="en-US" sz="2000" b="0" i="0" u="none" strike="noStrike" cap="none" dirty="0">
                <a:solidFill>
                  <a:schemeClr val="dk1"/>
                </a:solidFill>
                <a:latin typeface="+mn-lt"/>
                <a:ea typeface="Arial"/>
                <a:cs typeface="Arial"/>
                <a:sym typeface="Arial"/>
              </a:rPr>
              <a:t>Define a cell for each constraint function (cells B17 and B18</a:t>
            </a:r>
            <a:r>
              <a:rPr lang="en-US" sz="2000" b="0" i="0" u="none" strike="noStrike" cap="none" dirty="0" smtClean="0">
                <a:solidFill>
                  <a:schemeClr val="dk1"/>
                </a:solidFill>
                <a:latin typeface="+mn-lt"/>
                <a:ea typeface="Arial"/>
                <a:cs typeface="Arial"/>
                <a:sym typeface="Arial"/>
              </a:rPr>
              <a:t>).</a:t>
            </a:r>
            <a:endParaRPr sz="2000" b="0" i="0" u="none" strike="noStrike" cap="none" dirty="0">
              <a:solidFill>
                <a:schemeClr val="dk1"/>
              </a:solidFill>
              <a:latin typeface="+mn-lt"/>
              <a:ea typeface="Arial"/>
              <a:cs typeface="Arial"/>
              <a:sym typeface="Arial"/>
            </a:endParaRPr>
          </a:p>
        </p:txBody>
      </p:sp>
      <p:pic>
        <p:nvPicPr>
          <p:cNvPr id="2" name="Picture 1" descr="An Excel sheet for Hahn Engineering model with logical constraints displays 3 tables. The first table titled, data. The table has 3 rows and 6 columns. The columns have the following headings from left to right. Blank, project 1, project 2, project 3, project 4, project 5, and available resources. The row entries are as follows. Row 1. Expected return in net present value, $180,000, $220,000, $150,000, $140,000, $200,000, blank. Row 2. Cash requirements, $55,000, $83,000, $24,000, $49,000, $61,000, $150,000. Row 3. Personnel requirements, 5, 3, 2, 5, 3, 12. The second table titled, model. The table has 3 rows and 7 columns. The columns have the following headings from left to right. Project selection decisions, 1, 0, 1, 0, 1, and total, . The row entries are as follows. Row 1. Return, blank, blank, $140,000, $140,000, $200,000, $490,000. Row 3. Cash used, blank, blank, $24,000, $49,000, $61,000, $134,000. Row 4. Personnel used, 0, 0, 2, 5, 3, 10. The3 third table titled, logical conditions . The table has 2 rows and 4 columns. The columns have the following headings from left to right. Logical conditions, blank, blank, and blank. The row entries are as follows. Row 1. If project 1, then project 4, 1 is greater than or equal to 0. Row 2. At most, one of projects, 1 and 3, 1 is less than or equal to 1. In the third table, row 1 column 1 is labeled, = E 11 minus B 11, and row 2 column 1 is labeled, = B 11 + D 11."/>
          <p:cNvPicPr>
            <a:picLocks noChangeAspect="1"/>
          </p:cNvPicPr>
          <p:nvPr/>
        </p:nvPicPr>
        <p:blipFill>
          <a:blip r:embed="rId8"/>
          <a:stretch>
            <a:fillRect/>
          </a:stretch>
        </p:blipFill>
        <p:spPr>
          <a:xfrm>
            <a:off x="848651" y="3674506"/>
            <a:ext cx="4136570" cy="2252188"/>
          </a:xfrm>
          <a:prstGeom prst="rect">
            <a:avLst/>
          </a:prstGeom>
        </p:spPr>
      </p:pic>
      <p:pic>
        <p:nvPicPr>
          <p:cNvPr id="3" name="Picture 8" descr="The Solver Parameters dialog box. The input field labels and their corresponding values are as follows. Set Object. $G$12. 3 radio buttons under, To, are labeled as follows. Max, Min, and Value of. Max is selected. Text field beside the buttons reads, 0. By Changing Variable Cells. $B$11 colon $F$11. Subject to the Constraints. This field has 2 entries. The first is $B$11 colon $F$11 = binary. The second is $G$13 colon $G$14 is lesser than or = $G$6 colon $G$7. The check box, Make Unconstrained Variables Non Negative, is checked. Select a Solving Method is a drop down menu and is selected for Simplex L P. 6 buttons are available on the right side of the dialog box. These are Add, Change, Delete, Reset All, Load or Save, and Options. A note titled, Solving Method, reads, Select the G R G Nonlinear engine for Solver Problems that are smooth nonlinear. Select the L P Simplex engine for linear Solver Problems, and select the Evolutionary engine for Solver Problems that are non smooth. 3 buttons are available at the bottom of the dialog box. These are Help, Solve, and Close. Solve is highlighte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72959" y="3459480"/>
            <a:ext cx="2842953" cy="26822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Applications in Supply Chain Optimization</a:t>
            </a:r>
            <a:endParaRPr lang="en-US" dirty="0">
              <a:latin typeface="+mj-lt"/>
            </a:endParaRPr>
          </a:p>
        </p:txBody>
      </p:sp>
      <p:sp>
        <p:nvSpPr>
          <p:cNvPr id="3" name="Content placeholder 2"/>
          <p:cNvSpPr>
            <a:spLocks noGrp="1"/>
          </p:cNvSpPr>
          <p:nvPr>
            <p:ph type="body" idx="1"/>
          </p:nvPr>
        </p:nvSpPr>
        <p:spPr>
          <a:xfrm>
            <a:off x="457200" y="1600201"/>
            <a:ext cx="8229600" cy="2176272"/>
          </a:xfrm>
        </p:spPr>
        <p:txBody>
          <a:bodyPr/>
          <a:lstStyle/>
          <a:p>
            <a:pPr marL="256032" indent="-256032">
              <a:buSzPct val="100000"/>
            </a:pPr>
            <a:r>
              <a:rPr lang="en-US" sz="2400" dirty="0" smtClean="0">
                <a:latin typeface="+mn-lt"/>
              </a:rPr>
              <a:t>Supply </a:t>
            </a:r>
            <a:r>
              <a:rPr lang="en-US" sz="2400" dirty="0">
                <a:latin typeface="+mn-lt"/>
              </a:rPr>
              <a:t>chain optimization is one of the broadest applications of integer optimization and </a:t>
            </a:r>
            <a:r>
              <a:rPr lang="en-US" sz="2400" dirty="0" smtClean="0">
                <a:latin typeface="+mn-lt"/>
              </a:rPr>
              <a:t>is used </a:t>
            </a:r>
            <a:r>
              <a:rPr lang="en-US" sz="2400" dirty="0">
                <a:latin typeface="+mn-lt"/>
              </a:rPr>
              <a:t>extensively today as companies seek to reduce logistics costs and improve </a:t>
            </a:r>
            <a:r>
              <a:rPr lang="en-US" sz="2400" dirty="0" smtClean="0">
                <a:latin typeface="+mn-lt"/>
              </a:rPr>
              <a:t>customer service </a:t>
            </a:r>
            <a:r>
              <a:rPr lang="en-US" sz="2400" dirty="0">
                <a:latin typeface="+mn-lt"/>
              </a:rPr>
              <a:t>in tough economic environments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604719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A </a:t>
            </a:r>
            <a:r>
              <a:rPr lang="en-US" sz="3600" b="1" i="0" u="none" strike="noStrike" cap="none" dirty="0" smtClean="0">
                <a:solidFill>
                  <a:srgbClr val="007FA3"/>
                </a:solidFill>
                <a:latin typeface="+mj-lt"/>
                <a:ea typeface="Arial"/>
                <a:cs typeface="Arial"/>
                <a:sym typeface="Arial"/>
              </a:rPr>
              <a:t>Supply </a:t>
            </a:r>
            <a:r>
              <a:rPr lang="en-US" sz="3600" b="1" i="0" u="none" strike="noStrike" cap="none" dirty="0">
                <a:solidFill>
                  <a:srgbClr val="007FA3"/>
                </a:solidFill>
                <a:latin typeface="+mj-lt"/>
                <a:ea typeface="Arial"/>
                <a:cs typeface="Arial"/>
                <a:sym typeface="Arial"/>
              </a:rPr>
              <a:t>Chain </a:t>
            </a:r>
            <a:r>
              <a:rPr lang="en-US" sz="3600" b="1" i="0" u="none" strike="noStrike" cap="none" dirty="0" smtClean="0">
                <a:solidFill>
                  <a:srgbClr val="007FA3"/>
                </a:solidFill>
                <a:latin typeface="+mj-lt"/>
                <a:ea typeface="Arial"/>
                <a:cs typeface="Arial"/>
                <a:sym typeface="Arial"/>
              </a:rPr>
              <a:t>Optimization Problem</a:t>
            </a:r>
            <a:endParaRPr sz="3600" b="1" i="0" u="none" strike="noStrike" cap="none" dirty="0">
              <a:solidFill>
                <a:srgbClr val="007FA3"/>
              </a:solidFill>
              <a:latin typeface="+mj-lt"/>
              <a:ea typeface="Arial"/>
              <a:cs typeface="Arial"/>
              <a:sym typeface="Arial"/>
            </a:endParaRPr>
          </a:p>
        </p:txBody>
      </p:sp>
      <p:sp>
        <p:nvSpPr>
          <p:cNvPr id="516" name="Content placeholder 2"/>
          <p:cNvSpPr txBox="1">
            <a:spLocks noGrp="1"/>
          </p:cNvSpPr>
          <p:nvPr>
            <p:ph type="body" idx="1"/>
          </p:nvPr>
        </p:nvSpPr>
        <p:spPr>
          <a:xfrm>
            <a:off x="457200" y="1600200"/>
            <a:ext cx="8229600" cy="288950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A company has numerous potential locations for distribution centers to ship products to customers.</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A single-sourcing policy specifies that each customer can only be supplied from one distribution center.</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The problem is to determine which customers to assign to each distribution center.</a:t>
            </a:r>
            <a:endParaRPr sz="24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Customer-Assignment Optimization Model</a:t>
            </a:r>
            <a:endParaRPr sz="3600" b="1" i="0" u="none" strike="noStrike" cap="none" dirty="0">
              <a:solidFill>
                <a:srgbClr val="007FA3"/>
              </a:solidFill>
              <a:latin typeface="+mj-lt"/>
              <a:ea typeface="Arial"/>
              <a:cs typeface="Arial"/>
              <a:sym typeface="Arial"/>
            </a:endParaRPr>
          </a:p>
        </p:txBody>
      </p:sp>
      <p:sp>
        <p:nvSpPr>
          <p:cNvPr id="522" name="Content placeholder 2"/>
          <p:cNvSpPr txBox="1">
            <a:spLocks noGrp="1"/>
          </p:cNvSpPr>
          <p:nvPr>
            <p:ph type="body" idx="1"/>
          </p:nvPr>
        </p:nvSpPr>
        <p:spPr>
          <a:xfrm>
            <a:off x="457200" y="1554480"/>
            <a:ext cx="1271016" cy="419011"/>
          </a:xfrm>
          <a:prstGeom prst="rect">
            <a:avLst/>
          </a:prstGeom>
          <a:noFill/>
          <a:ln>
            <a:noFill/>
          </a:ln>
        </p:spPr>
        <p:txBody>
          <a:bodyPr spcFirstLastPara="1" wrap="square" lIns="91425" tIns="91425" rIns="91425" bIns="91425" anchor="t" anchorCtr="0">
            <a:noAutofit/>
          </a:bodyPr>
          <a:lstStyle/>
          <a:p>
            <a:pPr marL="255650" marR="0" lvl="0" indent="-255650" algn="l" rtl="0">
              <a:spcBef>
                <a:spcPts val="0"/>
              </a:spcBef>
              <a:spcAft>
                <a:spcPts val="0"/>
              </a:spcAft>
              <a:buClr>
                <a:srgbClr val="007FA3"/>
              </a:buClr>
              <a:buSzPct val="100000"/>
              <a:buFont typeface="Arial"/>
              <a:buChar char="•"/>
            </a:pPr>
            <a:r>
              <a:rPr lang="en-US" sz="2200" b="0" i="0" u="none" strike="noStrike" cap="none" dirty="0">
                <a:solidFill>
                  <a:srgbClr val="000000"/>
                </a:solidFill>
                <a:latin typeface="+mn-lt"/>
                <a:ea typeface="Arial"/>
                <a:cs typeface="Arial"/>
                <a:sym typeface="Arial"/>
              </a:rPr>
              <a:t>Define</a:t>
            </a:r>
            <a:endParaRPr sz="2200" b="0" i="0" u="none" strike="noStrike" cap="none" dirty="0">
              <a:solidFill>
                <a:srgbClr val="000000"/>
              </a:solidFill>
              <a:latin typeface="+mn-lt"/>
              <a:ea typeface="Arial"/>
              <a:cs typeface="Arial"/>
              <a:sym typeface="Arial"/>
            </a:endParaRPr>
          </a:p>
        </p:txBody>
      </p:sp>
      <p:graphicFrame>
        <p:nvGraphicFramePr>
          <p:cNvPr id="2" name="Object 1" descr="x sub start expression i j end expression = 1."/>
          <p:cNvGraphicFramePr>
            <a:graphicFrameLocks noChangeAspect="1"/>
          </p:cNvGraphicFramePr>
          <p:nvPr>
            <p:extLst>
              <p:ext uri="{D42A27DB-BD31-4B8C-83A1-F6EECF244321}">
                <p14:modId xmlns:p14="http://schemas.microsoft.com/office/powerpoint/2010/main" val="4079026624"/>
              </p:ext>
            </p:extLst>
          </p:nvPr>
        </p:nvGraphicFramePr>
        <p:xfrm>
          <a:off x="1783080" y="1670215"/>
          <a:ext cx="609600" cy="342900"/>
        </p:xfrm>
        <a:graphic>
          <a:graphicData uri="http://schemas.openxmlformats.org/presentationml/2006/ole">
            <mc:AlternateContent xmlns:mc="http://schemas.openxmlformats.org/markup-compatibility/2006">
              <mc:Choice xmlns:v="urn:schemas-microsoft-com:vml" Requires="v">
                <p:oleObj spid="_x0000_s23360" name="Equation" r:id="rId4" imgW="609480" imgH="342720" progId="Equation.DSMT4">
                  <p:embed/>
                </p:oleObj>
              </mc:Choice>
              <mc:Fallback>
                <p:oleObj name="Equation" r:id="rId4" imgW="609480" imgH="342720" progId="Equation.DSMT4">
                  <p:embed/>
                  <p:pic>
                    <p:nvPicPr>
                      <p:cNvPr id="0" name=""/>
                      <p:cNvPicPr/>
                      <p:nvPr/>
                    </p:nvPicPr>
                    <p:blipFill>
                      <a:blip r:embed="rId5"/>
                      <a:stretch>
                        <a:fillRect/>
                      </a:stretch>
                    </p:blipFill>
                    <p:spPr>
                      <a:xfrm>
                        <a:off x="1783080" y="1670215"/>
                        <a:ext cx="609600" cy="342900"/>
                      </a:xfrm>
                      <a:prstGeom prst="rect">
                        <a:avLst/>
                      </a:prstGeom>
                    </p:spPr>
                  </p:pic>
                </p:oleObj>
              </mc:Fallback>
            </mc:AlternateContent>
          </a:graphicData>
        </a:graphic>
      </p:graphicFrame>
      <p:sp>
        <p:nvSpPr>
          <p:cNvPr id="524" name="Content placeholder 2"/>
          <p:cNvSpPr txBox="1">
            <a:spLocks noGrp="1"/>
          </p:cNvSpPr>
          <p:nvPr>
            <p:ph type="body" idx="2"/>
          </p:nvPr>
        </p:nvSpPr>
        <p:spPr>
          <a:xfrm>
            <a:off x="2536209" y="1624267"/>
            <a:ext cx="1752600" cy="36425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200" b="0" i="0" u="none" strike="noStrike" cap="none" dirty="0">
                <a:solidFill>
                  <a:schemeClr val="dk1"/>
                </a:solidFill>
                <a:latin typeface="+mn-lt"/>
                <a:ea typeface="Arial"/>
                <a:cs typeface="Arial"/>
                <a:sym typeface="Arial"/>
              </a:rPr>
              <a:t>if customer </a:t>
            </a:r>
            <a:r>
              <a:rPr lang="en-US" sz="2200" b="0" i="1" u="none" strike="noStrike" cap="none" dirty="0">
                <a:solidFill>
                  <a:schemeClr val="dk1"/>
                </a:solidFill>
                <a:latin typeface="+mn-lt"/>
                <a:ea typeface="Arial"/>
                <a:cs typeface="Arial"/>
                <a:sym typeface="Arial"/>
              </a:rPr>
              <a:t>j</a:t>
            </a:r>
            <a:endParaRPr sz="2200" b="0" i="0" u="none" strike="noStrike" cap="none" dirty="0">
              <a:solidFill>
                <a:schemeClr val="dk1"/>
              </a:solidFill>
              <a:latin typeface="+mn-lt"/>
              <a:ea typeface="Arial"/>
              <a:cs typeface="Arial"/>
              <a:sym typeface="Arial"/>
            </a:endParaRPr>
          </a:p>
        </p:txBody>
      </p:sp>
      <p:sp>
        <p:nvSpPr>
          <p:cNvPr id="525" name="Content placeholder 2"/>
          <p:cNvSpPr txBox="1">
            <a:spLocks noGrp="1"/>
          </p:cNvSpPr>
          <p:nvPr>
            <p:ph type="body" idx="3"/>
          </p:nvPr>
        </p:nvSpPr>
        <p:spPr>
          <a:xfrm>
            <a:off x="823761" y="2054304"/>
            <a:ext cx="3443440" cy="3804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200" b="0" i="0" u="none" strike="noStrike" cap="none" dirty="0">
                <a:solidFill>
                  <a:schemeClr val="dk1"/>
                </a:solidFill>
                <a:latin typeface="+mn-lt"/>
                <a:ea typeface="Arial"/>
                <a:cs typeface="Arial"/>
                <a:sym typeface="Arial"/>
              </a:rPr>
              <a:t>is assigned to distribution</a:t>
            </a:r>
            <a:endParaRPr sz="2200" b="0" i="0" u="none" strike="noStrike" cap="none" dirty="0">
              <a:solidFill>
                <a:schemeClr val="dk1"/>
              </a:solidFill>
              <a:latin typeface="+mn-lt"/>
              <a:ea typeface="Arial"/>
              <a:cs typeface="Arial"/>
              <a:sym typeface="Arial"/>
            </a:endParaRPr>
          </a:p>
        </p:txBody>
      </p:sp>
      <p:sp>
        <p:nvSpPr>
          <p:cNvPr id="526" name="Content placeholder 2"/>
          <p:cNvSpPr txBox="1">
            <a:spLocks noGrp="1"/>
          </p:cNvSpPr>
          <p:nvPr>
            <p:ph type="body" idx="4"/>
          </p:nvPr>
        </p:nvSpPr>
        <p:spPr>
          <a:xfrm>
            <a:off x="826325" y="2474976"/>
            <a:ext cx="1143000" cy="36771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200" b="0" i="0" u="none" strike="noStrike" cap="none" dirty="0">
                <a:solidFill>
                  <a:schemeClr val="dk1"/>
                </a:solidFill>
                <a:latin typeface="+mn-lt"/>
                <a:ea typeface="Arial"/>
                <a:cs typeface="Arial"/>
                <a:sym typeface="Arial"/>
              </a:rPr>
              <a:t>center </a:t>
            </a:r>
            <a:r>
              <a:rPr lang="en-US" sz="2200" b="0" i="1" u="none" strike="noStrike" cap="none" dirty="0">
                <a:solidFill>
                  <a:schemeClr val="dk1"/>
                </a:solidFill>
                <a:latin typeface="+mn-lt"/>
                <a:ea typeface="Arial"/>
                <a:cs typeface="Arial"/>
                <a:sym typeface="Arial"/>
              </a:rPr>
              <a:t>i;</a:t>
            </a:r>
            <a:endParaRPr sz="2200" b="0" i="0" u="none" strike="noStrike" cap="none" dirty="0">
              <a:solidFill>
                <a:schemeClr val="dk1"/>
              </a:solidFill>
              <a:latin typeface="+mn-lt"/>
              <a:ea typeface="Arial"/>
              <a:cs typeface="Arial"/>
              <a:sym typeface="Arial"/>
            </a:endParaRPr>
          </a:p>
        </p:txBody>
      </p:sp>
      <p:graphicFrame>
        <p:nvGraphicFramePr>
          <p:cNvPr id="27" name="Object 26" descr="x sub start expression i j end expression = 0."/>
          <p:cNvGraphicFramePr>
            <a:graphicFrameLocks noChangeAspect="1"/>
          </p:cNvGraphicFramePr>
          <p:nvPr>
            <p:extLst>
              <p:ext uri="{D42A27DB-BD31-4B8C-83A1-F6EECF244321}">
                <p14:modId xmlns:p14="http://schemas.microsoft.com/office/powerpoint/2010/main" val="1729736922"/>
              </p:ext>
            </p:extLst>
          </p:nvPr>
        </p:nvGraphicFramePr>
        <p:xfrm>
          <a:off x="2099909" y="2507395"/>
          <a:ext cx="647700" cy="342900"/>
        </p:xfrm>
        <a:graphic>
          <a:graphicData uri="http://schemas.openxmlformats.org/presentationml/2006/ole">
            <mc:AlternateContent xmlns:mc="http://schemas.openxmlformats.org/markup-compatibility/2006">
              <mc:Choice xmlns:v="urn:schemas-microsoft-com:vml" Requires="v">
                <p:oleObj spid="_x0000_s23361" name="Equation" r:id="rId6" imgW="647640" imgH="342720" progId="Equation.DSMT4">
                  <p:embed/>
                </p:oleObj>
              </mc:Choice>
              <mc:Fallback>
                <p:oleObj name="Equation" r:id="rId6" imgW="647640" imgH="342720" progId="Equation.DSMT4">
                  <p:embed/>
                  <p:pic>
                    <p:nvPicPr>
                      <p:cNvPr id="2" name="Object 1"/>
                      <p:cNvPicPr/>
                      <p:nvPr/>
                    </p:nvPicPr>
                    <p:blipFill>
                      <a:blip r:embed="rId7"/>
                      <a:stretch>
                        <a:fillRect/>
                      </a:stretch>
                    </p:blipFill>
                    <p:spPr>
                      <a:xfrm>
                        <a:off x="2099909" y="2507395"/>
                        <a:ext cx="647700" cy="342900"/>
                      </a:xfrm>
                      <a:prstGeom prst="rect">
                        <a:avLst/>
                      </a:prstGeom>
                    </p:spPr>
                  </p:pic>
                </p:oleObj>
              </mc:Fallback>
            </mc:AlternateContent>
          </a:graphicData>
        </a:graphic>
      </p:graphicFrame>
      <p:sp>
        <p:nvSpPr>
          <p:cNvPr id="528" name="Content placeholder 2"/>
          <p:cNvSpPr txBox="1">
            <a:spLocks noGrp="1"/>
          </p:cNvSpPr>
          <p:nvPr>
            <p:ph type="body" idx="5"/>
          </p:nvPr>
        </p:nvSpPr>
        <p:spPr>
          <a:xfrm>
            <a:off x="2887684" y="2486850"/>
            <a:ext cx="699247" cy="35584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200"/>
              <a:buFont typeface="Arial"/>
              <a:buNone/>
            </a:pPr>
            <a:r>
              <a:rPr lang="en-US" sz="2200" b="0" i="0" u="none" strike="noStrike" cap="none" dirty="0">
                <a:solidFill>
                  <a:schemeClr val="dk1"/>
                </a:solidFill>
                <a:latin typeface="+mn-lt"/>
                <a:ea typeface="Arial"/>
                <a:cs typeface="Arial"/>
                <a:sym typeface="Arial"/>
              </a:rPr>
              <a:t>if </a:t>
            </a:r>
            <a:r>
              <a:rPr lang="en-US" sz="2200" b="0" i="0" u="none" strike="noStrike" cap="none" dirty="0" smtClean="0">
                <a:solidFill>
                  <a:schemeClr val="dk1"/>
                </a:solidFill>
                <a:latin typeface="+mn-lt"/>
                <a:ea typeface="Arial"/>
                <a:cs typeface="Arial"/>
                <a:sym typeface="Arial"/>
              </a:rPr>
              <a:t>not.</a:t>
            </a:r>
            <a:endParaRPr sz="2200" b="0" i="0" u="none" strike="noStrike" cap="none" dirty="0">
              <a:solidFill>
                <a:schemeClr val="dk1"/>
              </a:solidFill>
              <a:latin typeface="+mn-lt"/>
              <a:ea typeface="Arial"/>
              <a:cs typeface="Arial"/>
              <a:sym typeface="Arial"/>
            </a:endParaRPr>
          </a:p>
        </p:txBody>
      </p:sp>
      <p:sp>
        <p:nvSpPr>
          <p:cNvPr id="529" name="Content placeholder 2"/>
          <p:cNvSpPr txBox="1">
            <a:spLocks noGrp="1"/>
          </p:cNvSpPr>
          <p:nvPr>
            <p:ph type="body" idx="6"/>
          </p:nvPr>
        </p:nvSpPr>
        <p:spPr>
          <a:xfrm>
            <a:off x="541238" y="2883591"/>
            <a:ext cx="228100" cy="304800"/>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ct val="100000"/>
              <a:buFont typeface="Arial"/>
              <a:buChar char="•"/>
            </a:pPr>
            <a:r>
              <a:rPr lang="en-US" sz="2200" b="0" i="0" u="none" strike="noStrike" cap="none" dirty="0">
                <a:solidFill>
                  <a:schemeClr val="dk1"/>
                </a:solidFill>
                <a:latin typeface="+mn-lt"/>
                <a:ea typeface="Arial"/>
                <a:cs typeface="Arial"/>
                <a:sym typeface="Arial"/>
              </a:rPr>
              <a:t> </a:t>
            </a:r>
            <a:endParaRPr sz="2200" b="0" i="0" u="none" strike="noStrike" cap="none" dirty="0">
              <a:solidFill>
                <a:schemeClr val="dk1"/>
              </a:solidFill>
              <a:latin typeface="+mn-lt"/>
              <a:ea typeface="Arial"/>
              <a:cs typeface="Arial"/>
              <a:sym typeface="Arial"/>
            </a:endParaRPr>
          </a:p>
        </p:txBody>
      </p:sp>
      <p:graphicFrame>
        <p:nvGraphicFramePr>
          <p:cNvPr id="28" name="Object 27" descr="y sub i = 1"/>
          <p:cNvGraphicFramePr>
            <a:graphicFrameLocks noChangeAspect="1"/>
          </p:cNvGraphicFramePr>
          <p:nvPr>
            <p:extLst>
              <p:ext uri="{D42A27DB-BD31-4B8C-83A1-F6EECF244321}">
                <p14:modId xmlns:p14="http://schemas.microsoft.com/office/powerpoint/2010/main" val="3619935982"/>
              </p:ext>
            </p:extLst>
          </p:nvPr>
        </p:nvGraphicFramePr>
        <p:xfrm>
          <a:off x="852997" y="2900126"/>
          <a:ext cx="469900" cy="317500"/>
        </p:xfrm>
        <a:graphic>
          <a:graphicData uri="http://schemas.openxmlformats.org/presentationml/2006/ole">
            <mc:AlternateContent xmlns:mc="http://schemas.openxmlformats.org/markup-compatibility/2006">
              <mc:Choice xmlns:v="urn:schemas-microsoft-com:vml" Requires="v">
                <p:oleObj spid="_x0000_s23362" name="Equation" r:id="rId8" imgW="469800" imgH="317160" progId="Equation.DSMT4">
                  <p:embed/>
                </p:oleObj>
              </mc:Choice>
              <mc:Fallback>
                <p:oleObj name="Equation" r:id="rId8" imgW="469800" imgH="317160" progId="Equation.DSMT4">
                  <p:embed/>
                  <p:pic>
                    <p:nvPicPr>
                      <p:cNvPr id="27" name="Object 26"/>
                      <p:cNvPicPr/>
                      <p:nvPr/>
                    </p:nvPicPr>
                    <p:blipFill>
                      <a:blip r:embed="rId9"/>
                      <a:stretch>
                        <a:fillRect/>
                      </a:stretch>
                    </p:blipFill>
                    <p:spPr>
                      <a:xfrm>
                        <a:off x="852997" y="2900126"/>
                        <a:ext cx="469900" cy="317500"/>
                      </a:xfrm>
                      <a:prstGeom prst="rect">
                        <a:avLst/>
                      </a:prstGeom>
                    </p:spPr>
                  </p:pic>
                </p:oleObj>
              </mc:Fallback>
            </mc:AlternateContent>
          </a:graphicData>
        </a:graphic>
      </p:graphicFrame>
      <p:sp>
        <p:nvSpPr>
          <p:cNvPr id="531" name="Content placeholder 2"/>
          <p:cNvSpPr txBox="1">
            <a:spLocks noGrp="1"/>
          </p:cNvSpPr>
          <p:nvPr>
            <p:ph type="body" idx="7"/>
          </p:nvPr>
        </p:nvSpPr>
        <p:spPr>
          <a:xfrm>
            <a:off x="1435852" y="2899793"/>
            <a:ext cx="2667000" cy="3443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200" b="0" i="0" u="none" strike="noStrike" cap="none" dirty="0">
                <a:solidFill>
                  <a:schemeClr val="dk1"/>
                </a:solidFill>
                <a:latin typeface="+mn-lt"/>
                <a:sym typeface="Arial"/>
              </a:rPr>
              <a:t>if distribution center</a:t>
            </a:r>
            <a:endParaRPr sz="2200" dirty="0">
              <a:latin typeface="+mn-lt"/>
            </a:endParaRPr>
          </a:p>
        </p:txBody>
      </p:sp>
      <p:sp>
        <p:nvSpPr>
          <p:cNvPr id="532" name="Content placeholder 2"/>
          <p:cNvSpPr txBox="1">
            <a:spLocks noGrp="1"/>
          </p:cNvSpPr>
          <p:nvPr>
            <p:ph type="body" idx="8"/>
          </p:nvPr>
        </p:nvSpPr>
        <p:spPr>
          <a:xfrm>
            <a:off x="838200" y="3294889"/>
            <a:ext cx="3581400" cy="34841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200" b="0" i="1" u="none" strike="noStrike" cap="none" dirty="0">
                <a:solidFill>
                  <a:schemeClr val="dk1"/>
                </a:solidFill>
                <a:latin typeface="+mn-lt"/>
                <a:sym typeface="Arial"/>
              </a:rPr>
              <a:t>i </a:t>
            </a:r>
            <a:r>
              <a:rPr lang="en-US" sz="2200" b="0" i="0" u="none" strike="noStrike" cap="none" dirty="0">
                <a:solidFill>
                  <a:schemeClr val="dk1"/>
                </a:solidFill>
                <a:latin typeface="+mn-lt"/>
                <a:sym typeface="Arial"/>
              </a:rPr>
              <a:t>is selected as a location;</a:t>
            </a:r>
            <a:endParaRPr sz="2200" dirty="0">
              <a:latin typeface="+mn-lt"/>
            </a:endParaRPr>
          </a:p>
        </p:txBody>
      </p:sp>
      <p:graphicFrame>
        <p:nvGraphicFramePr>
          <p:cNvPr id="29" name="Object 28" descr="y sub i = 0."/>
          <p:cNvGraphicFramePr>
            <a:graphicFrameLocks noChangeAspect="1"/>
          </p:cNvGraphicFramePr>
          <p:nvPr>
            <p:extLst>
              <p:ext uri="{D42A27DB-BD31-4B8C-83A1-F6EECF244321}">
                <p14:modId xmlns:p14="http://schemas.microsoft.com/office/powerpoint/2010/main" val="3003047963"/>
              </p:ext>
            </p:extLst>
          </p:nvPr>
        </p:nvGraphicFramePr>
        <p:xfrm>
          <a:off x="790513" y="3701254"/>
          <a:ext cx="508000" cy="317500"/>
        </p:xfrm>
        <a:graphic>
          <a:graphicData uri="http://schemas.openxmlformats.org/presentationml/2006/ole">
            <mc:AlternateContent xmlns:mc="http://schemas.openxmlformats.org/markup-compatibility/2006">
              <mc:Choice xmlns:v="urn:schemas-microsoft-com:vml" Requires="v">
                <p:oleObj spid="_x0000_s23363" name="Equation" r:id="rId10" imgW="507960" imgH="317160" progId="Equation.DSMT4">
                  <p:embed/>
                </p:oleObj>
              </mc:Choice>
              <mc:Fallback>
                <p:oleObj name="Equation" r:id="rId10" imgW="507960" imgH="317160" progId="Equation.DSMT4">
                  <p:embed/>
                  <p:pic>
                    <p:nvPicPr>
                      <p:cNvPr id="28" name="Object 27"/>
                      <p:cNvPicPr/>
                      <p:nvPr/>
                    </p:nvPicPr>
                    <p:blipFill>
                      <a:blip r:embed="rId11"/>
                      <a:stretch>
                        <a:fillRect/>
                      </a:stretch>
                    </p:blipFill>
                    <p:spPr>
                      <a:xfrm>
                        <a:off x="790513" y="3701254"/>
                        <a:ext cx="508000" cy="317500"/>
                      </a:xfrm>
                      <a:prstGeom prst="rect">
                        <a:avLst/>
                      </a:prstGeom>
                    </p:spPr>
                  </p:pic>
                </p:oleObj>
              </mc:Fallback>
            </mc:AlternateContent>
          </a:graphicData>
        </a:graphic>
      </p:graphicFrame>
      <p:sp>
        <p:nvSpPr>
          <p:cNvPr id="534" name="Content placeholder 2"/>
          <p:cNvSpPr txBox="1">
            <a:spLocks noGrp="1"/>
          </p:cNvSpPr>
          <p:nvPr>
            <p:ph type="body" idx="9"/>
          </p:nvPr>
        </p:nvSpPr>
        <p:spPr>
          <a:xfrm>
            <a:off x="1588325" y="3696365"/>
            <a:ext cx="762000"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200" b="0" i="0" u="none" strike="noStrike" cap="none" dirty="0">
                <a:solidFill>
                  <a:schemeClr val="dk1"/>
                </a:solidFill>
                <a:latin typeface="+mn-lt"/>
                <a:ea typeface="Arial"/>
                <a:cs typeface="Arial"/>
                <a:sym typeface="Arial"/>
              </a:rPr>
              <a:t>if </a:t>
            </a:r>
            <a:r>
              <a:rPr lang="en-US" sz="2200" b="0" i="0" u="none" strike="noStrike" cap="none" dirty="0" smtClean="0">
                <a:solidFill>
                  <a:schemeClr val="dk1"/>
                </a:solidFill>
                <a:latin typeface="+mn-lt"/>
                <a:ea typeface="Arial"/>
                <a:cs typeface="Arial"/>
                <a:sym typeface="Arial"/>
              </a:rPr>
              <a:t>not.</a:t>
            </a:r>
            <a:endParaRPr sz="2200" b="0" i="1" u="none" strike="noStrike" cap="none" dirty="0">
              <a:solidFill>
                <a:schemeClr val="dk1"/>
              </a:solidFill>
              <a:latin typeface="+mn-lt"/>
              <a:ea typeface="Arial"/>
              <a:cs typeface="Arial"/>
              <a:sym typeface="Arial"/>
            </a:endParaRPr>
          </a:p>
        </p:txBody>
      </p:sp>
      <p:sp>
        <p:nvSpPr>
          <p:cNvPr id="535" name="Content placeholder 2"/>
          <p:cNvSpPr txBox="1">
            <a:spLocks noGrp="1"/>
          </p:cNvSpPr>
          <p:nvPr>
            <p:ph type="body" idx="13"/>
          </p:nvPr>
        </p:nvSpPr>
        <p:spPr>
          <a:xfrm>
            <a:off x="554394" y="4105655"/>
            <a:ext cx="201787" cy="304800"/>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ct val="100000"/>
              <a:buFont typeface="Arial"/>
              <a:buChar char="•"/>
            </a:pPr>
            <a:r>
              <a:rPr lang="en-US" sz="2200" b="0" i="0" u="none" strike="noStrike" cap="none" dirty="0">
                <a:solidFill>
                  <a:schemeClr val="dk1"/>
                </a:solidFill>
                <a:latin typeface="+mn-lt"/>
                <a:ea typeface="Arial"/>
                <a:cs typeface="Arial"/>
                <a:sym typeface="Arial"/>
              </a:rPr>
              <a:t> </a:t>
            </a:r>
            <a:endParaRPr sz="2200" b="0" i="0" u="none" strike="noStrike" cap="none" dirty="0">
              <a:solidFill>
                <a:schemeClr val="dk1"/>
              </a:solidFill>
              <a:latin typeface="+mn-lt"/>
              <a:ea typeface="Arial"/>
              <a:cs typeface="Arial"/>
              <a:sym typeface="Arial"/>
            </a:endParaRPr>
          </a:p>
        </p:txBody>
      </p:sp>
      <p:graphicFrame>
        <p:nvGraphicFramePr>
          <p:cNvPr id="30" name="Object 29" descr="C sub start expression i j end expression."/>
          <p:cNvGraphicFramePr>
            <a:graphicFrameLocks noChangeAspect="1"/>
          </p:cNvGraphicFramePr>
          <p:nvPr>
            <p:extLst>
              <p:ext uri="{D42A27DB-BD31-4B8C-83A1-F6EECF244321}">
                <p14:modId xmlns:p14="http://schemas.microsoft.com/office/powerpoint/2010/main" val="351861808"/>
              </p:ext>
            </p:extLst>
          </p:nvPr>
        </p:nvGraphicFramePr>
        <p:xfrm>
          <a:off x="834193" y="4131261"/>
          <a:ext cx="323273" cy="311727"/>
        </p:xfrm>
        <a:graphic>
          <a:graphicData uri="http://schemas.openxmlformats.org/presentationml/2006/ole">
            <mc:AlternateContent xmlns:mc="http://schemas.openxmlformats.org/markup-compatibility/2006">
              <mc:Choice xmlns:v="urn:schemas-microsoft-com:vml" Requires="v">
                <p:oleObj spid="_x0000_s23364" name="Equation" r:id="rId12" imgW="355320" imgH="342720" progId="Equation.DSMT4">
                  <p:embed/>
                </p:oleObj>
              </mc:Choice>
              <mc:Fallback>
                <p:oleObj name="Equation" r:id="rId12" imgW="355320" imgH="342720" progId="Equation.DSMT4">
                  <p:embed/>
                  <p:pic>
                    <p:nvPicPr>
                      <p:cNvPr id="29" name="Object 28"/>
                      <p:cNvPicPr/>
                      <p:nvPr/>
                    </p:nvPicPr>
                    <p:blipFill>
                      <a:blip r:embed="rId13"/>
                      <a:stretch>
                        <a:fillRect/>
                      </a:stretch>
                    </p:blipFill>
                    <p:spPr>
                      <a:xfrm>
                        <a:off x="834193" y="4131261"/>
                        <a:ext cx="323273" cy="311727"/>
                      </a:xfrm>
                      <a:prstGeom prst="rect">
                        <a:avLst/>
                      </a:prstGeom>
                    </p:spPr>
                  </p:pic>
                </p:oleObj>
              </mc:Fallback>
            </mc:AlternateContent>
          </a:graphicData>
        </a:graphic>
      </p:graphicFrame>
      <p:sp>
        <p:nvSpPr>
          <p:cNvPr id="537" name="Content placeholder 2"/>
          <p:cNvSpPr txBox="1">
            <a:spLocks noGrp="1"/>
          </p:cNvSpPr>
          <p:nvPr>
            <p:ph type="body" idx="14"/>
          </p:nvPr>
        </p:nvSpPr>
        <p:spPr>
          <a:xfrm>
            <a:off x="1235479" y="4076160"/>
            <a:ext cx="1905000" cy="3774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200" b="0" i="0" u="none" strike="noStrike" cap="none" dirty="0">
                <a:solidFill>
                  <a:schemeClr val="dk1"/>
                </a:solidFill>
                <a:latin typeface="+mn-lt"/>
                <a:sym typeface="Arial"/>
              </a:rPr>
              <a:t>= total cost of</a:t>
            </a:r>
            <a:endParaRPr sz="2200" dirty="0">
              <a:latin typeface="+mn-lt"/>
            </a:endParaRPr>
          </a:p>
        </p:txBody>
      </p:sp>
      <p:sp>
        <p:nvSpPr>
          <p:cNvPr id="538" name="Content placeholder 2"/>
          <p:cNvSpPr txBox="1">
            <a:spLocks noGrp="1"/>
          </p:cNvSpPr>
          <p:nvPr>
            <p:ph type="body" idx="15"/>
          </p:nvPr>
        </p:nvSpPr>
        <p:spPr>
          <a:xfrm>
            <a:off x="895132" y="4514088"/>
            <a:ext cx="3690718" cy="104786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400"/>
              <a:buFont typeface="Arial"/>
              <a:buNone/>
            </a:pPr>
            <a:r>
              <a:rPr lang="en-US" sz="2200" b="0" i="0" u="none" strike="noStrike" cap="none" dirty="0">
                <a:solidFill>
                  <a:schemeClr val="dk1"/>
                </a:solidFill>
                <a:latin typeface="+mn-lt"/>
                <a:ea typeface="Arial"/>
                <a:cs typeface="Arial"/>
                <a:sym typeface="Arial"/>
              </a:rPr>
              <a:t>satisfying the demand of customer </a:t>
            </a:r>
            <a:r>
              <a:rPr lang="en-US" sz="2200" b="0" i="1" u="none" strike="noStrike" cap="none" dirty="0">
                <a:solidFill>
                  <a:schemeClr val="dk1"/>
                </a:solidFill>
                <a:latin typeface="+mn-lt"/>
                <a:ea typeface="Arial"/>
                <a:cs typeface="Arial"/>
                <a:sym typeface="Arial"/>
              </a:rPr>
              <a:t>j</a:t>
            </a:r>
            <a:r>
              <a:rPr lang="en-US" sz="2200" b="0" i="0" u="none" strike="noStrike" cap="none" dirty="0">
                <a:solidFill>
                  <a:schemeClr val="dk1"/>
                </a:solidFill>
                <a:latin typeface="+mn-lt"/>
                <a:ea typeface="Arial"/>
                <a:cs typeface="Arial"/>
                <a:sym typeface="Arial"/>
              </a:rPr>
              <a:t> from distribution center </a:t>
            </a:r>
            <a:r>
              <a:rPr lang="en-US" sz="2200" b="0" i="1" u="none" strike="noStrike" cap="none" dirty="0">
                <a:solidFill>
                  <a:schemeClr val="dk1"/>
                </a:solidFill>
                <a:latin typeface="+mn-lt"/>
                <a:ea typeface="Arial"/>
                <a:cs typeface="Arial"/>
                <a:sym typeface="Arial"/>
              </a:rPr>
              <a:t>i</a:t>
            </a:r>
            <a:endParaRPr sz="2200" b="0" i="1" u="none" strike="noStrike" cap="none" dirty="0">
              <a:solidFill>
                <a:schemeClr val="dk1"/>
              </a:solidFill>
              <a:latin typeface="+mn-lt"/>
              <a:ea typeface="Arial"/>
              <a:cs typeface="Arial"/>
              <a:sym typeface="Arial"/>
            </a:endParaRPr>
          </a:p>
        </p:txBody>
      </p:sp>
      <p:sp>
        <p:nvSpPr>
          <p:cNvPr id="539" name="Content placeholder 2"/>
          <p:cNvSpPr txBox="1">
            <a:spLocks noGrp="1"/>
          </p:cNvSpPr>
          <p:nvPr>
            <p:ph type="body" idx="16"/>
          </p:nvPr>
        </p:nvSpPr>
        <p:spPr>
          <a:xfrm>
            <a:off x="623450" y="5619048"/>
            <a:ext cx="3962400" cy="662880"/>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ct val="100000"/>
              <a:buFont typeface="Arial"/>
              <a:buChar char="•"/>
            </a:pPr>
            <a:r>
              <a:rPr lang="en-US" sz="2200" b="0" i="1" u="none" strike="noStrike" cap="none" dirty="0">
                <a:solidFill>
                  <a:schemeClr val="dk1"/>
                </a:solidFill>
                <a:latin typeface="+mn-lt"/>
                <a:ea typeface="Arial"/>
                <a:cs typeface="Arial"/>
                <a:sym typeface="Arial"/>
              </a:rPr>
              <a:t>k </a:t>
            </a:r>
            <a:r>
              <a:rPr lang="en-US" sz="2200" b="0" i="0" u="none" strike="noStrike" cap="none" dirty="0">
                <a:solidFill>
                  <a:schemeClr val="dk1"/>
                </a:solidFill>
                <a:latin typeface="+mn-lt"/>
                <a:ea typeface="Arial"/>
                <a:cs typeface="Arial"/>
                <a:sym typeface="Arial"/>
              </a:rPr>
              <a:t>= number of distribution centers to be selected</a:t>
            </a:r>
            <a:endParaRPr sz="2200" b="0" i="0" u="none" strike="noStrike" cap="none" dirty="0">
              <a:solidFill>
                <a:schemeClr val="dk1"/>
              </a:solidFill>
              <a:latin typeface="+mn-lt"/>
              <a:ea typeface="Arial"/>
              <a:cs typeface="Arial"/>
              <a:sym typeface="Arial"/>
            </a:endParaRPr>
          </a:p>
        </p:txBody>
      </p:sp>
      <p:graphicFrame>
        <p:nvGraphicFramePr>
          <p:cNvPr id="3" name="Object 2" descr="Minimum of the summation of c sub start expression i j end expression x sub start expression i j end expression from j, from i."/>
          <p:cNvGraphicFramePr>
            <a:graphicFrameLocks noChangeAspect="1"/>
          </p:cNvGraphicFramePr>
          <p:nvPr>
            <p:extLst>
              <p:ext uri="{D42A27DB-BD31-4B8C-83A1-F6EECF244321}">
                <p14:modId xmlns:p14="http://schemas.microsoft.com/office/powerpoint/2010/main" val="1007151367"/>
              </p:ext>
            </p:extLst>
          </p:nvPr>
        </p:nvGraphicFramePr>
        <p:xfrm>
          <a:off x="5638801" y="2006812"/>
          <a:ext cx="1600200" cy="584200"/>
        </p:xfrm>
        <a:graphic>
          <a:graphicData uri="http://schemas.openxmlformats.org/presentationml/2006/ole">
            <mc:AlternateContent xmlns:mc="http://schemas.openxmlformats.org/markup-compatibility/2006">
              <mc:Choice xmlns:v="urn:schemas-microsoft-com:vml" Requires="v">
                <p:oleObj spid="_x0000_s23365" name="Equation" r:id="rId14" imgW="1600200" imgH="583920" progId="Equation.DSMT4">
                  <p:embed/>
                </p:oleObj>
              </mc:Choice>
              <mc:Fallback>
                <p:oleObj name="Equation" r:id="rId14" imgW="1600200" imgH="583920" progId="Equation.DSMT4">
                  <p:embed/>
                  <p:pic>
                    <p:nvPicPr>
                      <p:cNvPr id="0" name=""/>
                      <p:cNvPicPr/>
                      <p:nvPr/>
                    </p:nvPicPr>
                    <p:blipFill>
                      <a:blip r:embed="rId15"/>
                      <a:stretch>
                        <a:fillRect/>
                      </a:stretch>
                    </p:blipFill>
                    <p:spPr>
                      <a:xfrm>
                        <a:off x="5638801" y="2006812"/>
                        <a:ext cx="1600200" cy="584200"/>
                      </a:xfrm>
                      <a:prstGeom prst="rect">
                        <a:avLst/>
                      </a:prstGeom>
                    </p:spPr>
                  </p:pic>
                </p:oleObj>
              </mc:Fallback>
            </mc:AlternateContent>
          </a:graphicData>
        </a:graphic>
      </p:graphicFrame>
      <p:graphicFrame>
        <p:nvGraphicFramePr>
          <p:cNvPr id="32" name="Object 31" descr="The summation of x sub start expression i j end expression from i = 1, for every j."/>
          <p:cNvGraphicFramePr>
            <a:graphicFrameLocks noChangeAspect="1"/>
          </p:cNvGraphicFramePr>
          <p:nvPr>
            <p:extLst>
              <p:ext uri="{D42A27DB-BD31-4B8C-83A1-F6EECF244321}">
                <p14:modId xmlns:p14="http://schemas.microsoft.com/office/powerpoint/2010/main" val="3457506928"/>
              </p:ext>
            </p:extLst>
          </p:nvPr>
        </p:nvGraphicFramePr>
        <p:xfrm>
          <a:off x="5458582" y="2868847"/>
          <a:ext cx="2273300" cy="546100"/>
        </p:xfrm>
        <a:graphic>
          <a:graphicData uri="http://schemas.openxmlformats.org/presentationml/2006/ole">
            <mc:AlternateContent xmlns:mc="http://schemas.openxmlformats.org/markup-compatibility/2006">
              <mc:Choice xmlns:v="urn:schemas-microsoft-com:vml" Requires="v">
                <p:oleObj spid="_x0000_s23366" name="Equation" r:id="rId16" imgW="2273040" imgH="545760" progId="Equation.DSMT4">
                  <p:embed/>
                </p:oleObj>
              </mc:Choice>
              <mc:Fallback>
                <p:oleObj name="Equation" r:id="rId16" imgW="2273040" imgH="545760" progId="Equation.DSMT4">
                  <p:embed/>
                  <p:pic>
                    <p:nvPicPr>
                      <p:cNvPr id="3" name="Object 2"/>
                      <p:cNvPicPr/>
                      <p:nvPr/>
                    </p:nvPicPr>
                    <p:blipFill>
                      <a:blip r:embed="rId17"/>
                      <a:stretch>
                        <a:fillRect/>
                      </a:stretch>
                    </p:blipFill>
                    <p:spPr>
                      <a:xfrm>
                        <a:off x="5458582" y="2868847"/>
                        <a:ext cx="2273300" cy="546100"/>
                      </a:xfrm>
                      <a:prstGeom prst="rect">
                        <a:avLst/>
                      </a:prstGeom>
                    </p:spPr>
                  </p:pic>
                </p:oleObj>
              </mc:Fallback>
            </mc:AlternateContent>
          </a:graphicData>
        </a:graphic>
      </p:graphicFrame>
      <p:graphicFrame>
        <p:nvGraphicFramePr>
          <p:cNvPr id="33" name="Object 32" descr="The summation of y sub 1 from I = k."/>
          <p:cNvGraphicFramePr>
            <a:graphicFrameLocks noChangeAspect="1"/>
          </p:cNvGraphicFramePr>
          <p:nvPr>
            <p:extLst>
              <p:ext uri="{D42A27DB-BD31-4B8C-83A1-F6EECF244321}">
                <p14:modId xmlns:p14="http://schemas.microsoft.com/office/powerpoint/2010/main" val="697643622"/>
              </p:ext>
            </p:extLst>
          </p:nvPr>
        </p:nvGraphicFramePr>
        <p:xfrm>
          <a:off x="6276992" y="3491989"/>
          <a:ext cx="914400" cy="546100"/>
        </p:xfrm>
        <a:graphic>
          <a:graphicData uri="http://schemas.openxmlformats.org/presentationml/2006/ole">
            <mc:AlternateContent xmlns:mc="http://schemas.openxmlformats.org/markup-compatibility/2006">
              <mc:Choice xmlns:v="urn:schemas-microsoft-com:vml" Requires="v">
                <p:oleObj spid="_x0000_s23367" name="Equation" r:id="rId18" imgW="914400" imgH="545760" progId="Equation.DSMT4">
                  <p:embed/>
                </p:oleObj>
              </mc:Choice>
              <mc:Fallback>
                <p:oleObj name="Equation" r:id="rId18" imgW="914400" imgH="545760" progId="Equation.DSMT4">
                  <p:embed/>
                  <p:pic>
                    <p:nvPicPr>
                      <p:cNvPr id="32" name="Object 31"/>
                      <p:cNvPicPr/>
                      <p:nvPr/>
                    </p:nvPicPr>
                    <p:blipFill>
                      <a:blip r:embed="rId19"/>
                      <a:stretch>
                        <a:fillRect/>
                      </a:stretch>
                    </p:blipFill>
                    <p:spPr>
                      <a:xfrm>
                        <a:off x="6276992" y="3491989"/>
                        <a:ext cx="914400" cy="546100"/>
                      </a:xfrm>
                      <a:prstGeom prst="rect">
                        <a:avLst/>
                      </a:prstGeom>
                    </p:spPr>
                  </p:pic>
                </p:oleObj>
              </mc:Fallback>
            </mc:AlternateContent>
          </a:graphicData>
        </a:graphic>
      </p:graphicFrame>
      <p:graphicFrame>
        <p:nvGraphicFramePr>
          <p:cNvPr id="4" name="Object 3" descr="x sub start expression i j end expression is less than or equal to y sub I, for every I and j."/>
          <p:cNvGraphicFramePr>
            <a:graphicFrameLocks noChangeAspect="1"/>
          </p:cNvGraphicFramePr>
          <p:nvPr>
            <p:extLst>
              <p:ext uri="{D42A27DB-BD31-4B8C-83A1-F6EECF244321}">
                <p14:modId xmlns:p14="http://schemas.microsoft.com/office/powerpoint/2010/main" val="1238732128"/>
              </p:ext>
            </p:extLst>
          </p:nvPr>
        </p:nvGraphicFramePr>
        <p:xfrm>
          <a:off x="5518150" y="4158805"/>
          <a:ext cx="2794000" cy="406400"/>
        </p:xfrm>
        <a:graphic>
          <a:graphicData uri="http://schemas.openxmlformats.org/presentationml/2006/ole">
            <mc:AlternateContent xmlns:mc="http://schemas.openxmlformats.org/markup-compatibility/2006">
              <mc:Choice xmlns:v="urn:schemas-microsoft-com:vml" Requires="v">
                <p:oleObj spid="_x0000_s23368" name="Equation" r:id="rId20" imgW="2793960" imgH="406080" progId="Equation.DSMT4">
                  <p:embed/>
                </p:oleObj>
              </mc:Choice>
              <mc:Fallback>
                <p:oleObj name="Equation" r:id="rId20" imgW="2793960" imgH="406080" progId="Equation.DSMT4">
                  <p:embed/>
                  <p:pic>
                    <p:nvPicPr>
                      <p:cNvPr id="0" name=""/>
                      <p:cNvPicPr/>
                      <p:nvPr/>
                    </p:nvPicPr>
                    <p:blipFill>
                      <a:blip r:embed="rId21"/>
                      <a:stretch>
                        <a:fillRect/>
                      </a:stretch>
                    </p:blipFill>
                    <p:spPr>
                      <a:xfrm>
                        <a:off x="5518150" y="4158805"/>
                        <a:ext cx="2794000" cy="406400"/>
                      </a:xfrm>
                      <a:prstGeom prst="rect">
                        <a:avLst/>
                      </a:prstGeom>
                    </p:spPr>
                  </p:pic>
                </p:oleObj>
              </mc:Fallback>
            </mc:AlternateContent>
          </a:graphicData>
        </a:graphic>
      </p:graphicFrame>
      <p:graphicFrame>
        <p:nvGraphicFramePr>
          <p:cNvPr id="5" name="Object 4" descr="x sub start expression i j end expression and y sub I are binary."/>
          <p:cNvGraphicFramePr>
            <a:graphicFrameLocks noChangeAspect="1"/>
          </p:cNvGraphicFramePr>
          <p:nvPr>
            <p:extLst>
              <p:ext uri="{D42A27DB-BD31-4B8C-83A1-F6EECF244321}">
                <p14:modId xmlns:p14="http://schemas.microsoft.com/office/powerpoint/2010/main" val="4258551741"/>
              </p:ext>
            </p:extLst>
          </p:nvPr>
        </p:nvGraphicFramePr>
        <p:xfrm>
          <a:off x="5540392" y="4685921"/>
          <a:ext cx="2387600" cy="406400"/>
        </p:xfrm>
        <a:graphic>
          <a:graphicData uri="http://schemas.openxmlformats.org/presentationml/2006/ole">
            <mc:AlternateContent xmlns:mc="http://schemas.openxmlformats.org/markup-compatibility/2006">
              <mc:Choice xmlns:v="urn:schemas-microsoft-com:vml" Requires="v">
                <p:oleObj spid="_x0000_s23369" name="Equation" r:id="rId22" imgW="2387520" imgH="406080" progId="Equation.DSMT4">
                  <p:embed/>
                </p:oleObj>
              </mc:Choice>
              <mc:Fallback>
                <p:oleObj name="Equation" r:id="rId22" imgW="2387520" imgH="406080" progId="Equation.DSMT4">
                  <p:embed/>
                  <p:pic>
                    <p:nvPicPr>
                      <p:cNvPr id="0" name=""/>
                      <p:cNvPicPr/>
                      <p:nvPr/>
                    </p:nvPicPr>
                    <p:blipFill>
                      <a:blip r:embed="rId23"/>
                      <a:stretch>
                        <a:fillRect/>
                      </a:stretch>
                    </p:blipFill>
                    <p:spPr>
                      <a:xfrm>
                        <a:off x="5540392" y="4685921"/>
                        <a:ext cx="2387600" cy="4064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Title 1"/>
          <p:cNvSpPr txBox="1">
            <a:spLocks noGrp="1"/>
          </p:cNvSpPr>
          <p:nvPr>
            <p:ph type="title"/>
          </p:nvPr>
        </p:nvSpPr>
        <p:spPr>
          <a:xfrm>
            <a:off x="457200" y="215372"/>
            <a:ext cx="81534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14.7: </a:t>
            </a:r>
            <a:r>
              <a:rPr lang="en-US" sz="3600" b="1" i="0" u="none" strike="noStrike" cap="none" dirty="0">
                <a:solidFill>
                  <a:srgbClr val="007FA3"/>
                </a:solidFill>
                <a:latin typeface="+mj-lt"/>
                <a:ea typeface="Arial"/>
                <a:cs typeface="Arial"/>
                <a:sym typeface="Arial"/>
              </a:rPr>
              <a:t>Paul &amp; Giovanni </a:t>
            </a:r>
            <a:r>
              <a:rPr lang="en-US" sz="3600" b="1" i="0" u="none" strike="noStrike" cap="none" dirty="0" smtClean="0">
                <a:solidFill>
                  <a:srgbClr val="007FA3"/>
                </a:solidFill>
                <a:latin typeface="+mj-lt"/>
                <a:ea typeface="Arial"/>
                <a:cs typeface="Arial"/>
                <a:sym typeface="Arial"/>
              </a:rPr>
              <a:t>Foods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550" name="Content placeholder 2"/>
          <p:cNvSpPr txBox="1">
            <a:spLocks noGrp="1"/>
          </p:cNvSpPr>
          <p:nvPr>
            <p:ph type="body" idx="1"/>
          </p:nvPr>
        </p:nvSpPr>
        <p:spPr>
          <a:xfrm>
            <a:off x="457200" y="1611765"/>
            <a:ext cx="8229600" cy="2579235"/>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Distributes restaurant supplies in 5 major cities.</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Four possible locations for distribution centers have been identified.</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smtClean="0">
                <a:solidFill>
                  <a:srgbClr val="000000"/>
                </a:solidFill>
                <a:latin typeface="+mn-lt"/>
                <a:sym typeface="Arial"/>
              </a:rPr>
              <a:t>P</a:t>
            </a:r>
            <a:r>
              <a:rPr lang="en-US" sz="100" b="0" i="0" u="none" strike="noStrike" cap="none" dirty="0" smtClean="0">
                <a:solidFill>
                  <a:srgbClr val="000000"/>
                </a:solidFill>
                <a:latin typeface="+mn-lt"/>
                <a:sym typeface="Arial"/>
              </a:rPr>
              <a:t> </a:t>
            </a:r>
            <a:r>
              <a:rPr lang="en-US" sz="2400" b="0" i="0" u="none" strike="noStrike" cap="none" dirty="0" smtClean="0">
                <a:solidFill>
                  <a:srgbClr val="000000"/>
                </a:solidFill>
                <a:latin typeface="+mn-lt"/>
                <a:sym typeface="Arial"/>
              </a:rPr>
              <a:t>G </a:t>
            </a:r>
            <a:r>
              <a:rPr lang="en-US" sz="2400" b="0" i="0" u="none" strike="noStrike" cap="none" dirty="0">
                <a:solidFill>
                  <a:srgbClr val="000000"/>
                </a:solidFill>
                <a:latin typeface="+mn-lt"/>
                <a:sym typeface="Arial"/>
              </a:rPr>
              <a:t>Foods wants to determine the supply chain configuration that minimizes sourcing costs.</a:t>
            </a:r>
            <a:endParaRPr sz="2400" dirty="0">
              <a:latin typeface="+mn-lt"/>
            </a:endParaRPr>
          </a:p>
        </p:txBody>
      </p:sp>
      <p:graphicFrame>
        <p:nvGraphicFramePr>
          <p:cNvPr id="551" name="Table 3"/>
          <p:cNvGraphicFramePr/>
          <p:nvPr>
            <p:extLst>
              <p:ext uri="{D42A27DB-BD31-4B8C-83A1-F6EECF244321}">
                <p14:modId xmlns:p14="http://schemas.microsoft.com/office/powerpoint/2010/main" val="2056051486"/>
              </p:ext>
            </p:extLst>
          </p:nvPr>
        </p:nvGraphicFramePr>
        <p:xfrm>
          <a:off x="1171261" y="4410436"/>
          <a:ext cx="6921179" cy="1402120"/>
        </p:xfrm>
        <a:graphic>
          <a:graphicData uri="http://schemas.openxmlformats.org/drawingml/2006/table">
            <a:tbl>
              <a:tblPr firstRow="1" bandRow="1">
                <a:tableStyleId>{5940675A-B579-460E-94D1-54222C63F5DA}</a:tableStyleId>
              </a:tblPr>
              <a:tblGrid>
                <a:gridCol w="1409700">
                  <a:extLst>
                    <a:ext uri="{9D8B030D-6E8A-4147-A177-3AD203B41FA5}">
                      <a16:colId xmlns:a16="http://schemas.microsoft.com/office/drawing/2014/main" val="20000"/>
                    </a:ext>
                  </a:extLst>
                </a:gridCol>
                <a:gridCol w="866327">
                  <a:extLst>
                    <a:ext uri="{9D8B030D-6E8A-4147-A177-3AD203B41FA5}">
                      <a16:colId xmlns:a16="http://schemas.microsoft.com/office/drawing/2014/main" val="20001"/>
                    </a:ext>
                  </a:extLst>
                </a:gridCol>
                <a:gridCol w="950976">
                  <a:extLst>
                    <a:ext uri="{9D8B030D-6E8A-4147-A177-3AD203B41FA5}">
                      <a16:colId xmlns:a16="http://schemas.microsoft.com/office/drawing/2014/main" val="20002"/>
                    </a:ext>
                  </a:extLst>
                </a:gridCol>
                <a:gridCol w="1179576">
                  <a:extLst>
                    <a:ext uri="{9D8B030D-6E8A-4147-A177-3AD203B41FA5}">
                      <a16:colId xmlns:a16="http://schemas.microsoft.com/office/drawing/2014/main" val="20003"/>
                    </a:ext>
                  </a:extLst>
                </a:gridCol>
                <a:gridCol w="978408">
                  <a:extLst>
                    <a:ext uri="{9D8B030D-6E8A-4147-A177-3AD203B41FA5}">
                      <a16:colId xmlns:a16="http://schemas.microsoft.com/office/drawing/2014/main" val="20004"/>
                    </a:ext>
                  </a:extLst>
                </a:gridCol>
                <a:gridCol w="1536192">
                  <a:extLst>
                    <a:ext uri="{9D8B030D-6E8A-4147-A177-3AD203B41FA5}">
                      <a16:colId xmlns:a16="http://schemas.microsoft.com/office/drawing/2014/main" val="20005"/>
                    </a:ext>
                  </a:extLst>
                </a:gridCol>
              </a:tblGrid>
              <a:tr h="304800">
                <a:tc>
                  <a:txBody>
                    <a:bodyPr/>
                    <a:lstStyle/>
                    <a:p>
                      <a:pPr marL="0" marR="0" lvl="0" indent="0" algn="l" rtl="0">
                        <a:spcBef>
                          <a:spcPts val="0"/>
                        </a:spcBef>
                        <a:spcAft>
                          <a:spcPts val="0"/>
                        </a:spcAft>
                        <a:buNone/>
                      </a:pPr>
                      <a:r>
                        <a:rPr lang="en-US" sz="1200" b="1" u="none" strike="noStrike" dirty="0">
                          <a:sym typeface="Arial"/>
                        </a:rPr>
                        <a:t>Sourcing Costs</a:t>
                      </a:r>
                      <a:endParaRPr sz="1200" b="1" dirty="0">
                        <a:latin typeface="+mn-lt"/>
                      </a:endParaRPr>
                    </a:p>
                  </a:txBody>
                  <a:tcPr marL="91450" marR="91450" marT="45725" marB="45725"/>
                </a:tc>
                <a:tc>
                  <a:txBody>
                    <a:bodyPr/>
                    <a:lstStyle/>
                    <a:p>
                      <a:pPr marL="0" marR="0" lvl="0" indent="0" algn="l" rtl="0">
                        <a:spcBef>
                          <a:spcPts val="0"/>
                        </a:spcBef>
                        <a:spcAft>
                          <a:spcPts val="0"/>
                        </a:spcAft>
                        <a:buNone/>
                      </a:pPr>
                      <a:r>
                        <a:rPr lang="en-US" sz="1200" b="1" u="none" strike="noStrike" dirty="0">
                          <a:sym typeface="Arial"/>
                        </a:rPr>
                        <a:t>Houston</a:t>
                      </a:r>
                      <a:endParaRPr sz="1200" b="1" dirty="0">
                        <a:latin typeface="+mn-lt"/>
                      </a:endParaRPr>
                    </a:p>
                  </a:txBody>
                  <a:tcPr marL="91450" marR="91450" marT="45725" marB="45725"/>
                </a:tc>
                <a:tc>
                  <a:txBody>
                    <a:bodyPr/>
                    <a:lstStyle/>
                    <a:p>
                      <a:pPr marL="0" marR="0" lvl="0" indent="0" algn="l" rtl="0">
                        <a:spcBef>
                          <a:spcPts val="0"/>
                        </a:spcBef>
                        <a:spcAft>
                          <a:spcPts val="0"/>
                        </a:spcAft>
                        <a:buNone/>
                      </a:pPr>
                      <a:r>
                        <a:rPr lang="en-US" sz="1200" b="1" u="none" strike="noStrike" dirty="0">
                          <a:sym typeface="Arial"/>
                        </a:rPr>
                        <a:t>Las Vegas</a:t>
                      </a:r>
                      <a:endParaRPr sz="1200" b="1" dirty="0">
                        <a:latin typeface="+mn-lt"/>
                      </a:endParaRPr>
                    </a:p>
                  </a:txBody>
                  <a:tcPr marL="91450" marR="91450" marT="45725" marB="45725"/>
                </a:tc>
                <a:tc>
                  <a:txBody>
                    <a:bodyPr/>
                    <a:lstStyle/>
                    <a:p>
                      <a:pPr marL="0" marR="0" lvl="0" indent="0" algn="l" rtl="0">
                        <a:spcBef>
                          <a:spcPts val="0"/>
                        </a:spcBef>
                        <a:spcAft>
                          <a:spcPts val="0"/>
                        </a:spcAft>
                        <a:buNone/>
                      </a:pPr>
                      <a:r>
                        <a:rPr lang="en-US" sz="1200" b="1" u="none" strike="noStrike" dirty="0">
                          <a:sym typeface="Arial"/>
                        </a:rPr>
                        <a:t>New Orleans</a:t>
                      </a:r>
                      <a:endParaRPr sz="1200" b="1" dirty="0">
                        <a:latin typeface="+mn-lt"/>
                      </a:endParaRPr>
                    </a:p>
                  </a:txBody>
                  <a:tcPr marL="91450" marR="91450" marT="45725" marB="45725"/>
                </a:tc>
                <a:tc>
                  <a:txBody>
                    <a:bodyPr/>
                    <a:lstStyle/>
                    <a:p>
                      <a:pPr marL="0" marR="0" lvl="0" indent="0" algn="l" rtl="0">
                        <a:spcBef>
                          <a:spcPts val="0"/>
                        </a:spcBef>
                        <a:spcAft>
                          <a:spcPts val="0"/>
                        </a:spcAft>
                        <a:buNone/>
                      </a:pPr>
                      <a:r>
                        <a:rPr lang="en-US" sz="1200" b="1" u="none" strike="noStrike" dirty="0">
                          <a:sym typeface="Arial"/>
                        </a:rPr>
                        <a:t>Chicago</a:t>
                      </a:r>
                      <a:endParaRPr sz="1200" b="1" dirty="0">
                        <a:latin typeface="+mn-lt"/>
                      </a:endParaRPr>
                    </a:p>
                  </a:txBody>
                  <a:tcPr marL="91450" marR="91450" marT="45725" marB="45725"/>
                </a:tc>
                <a:tc>
                  <a:txBody>
                    <a:bodyPr/>
                    <a:lstStyle/>
                    <a:p>
                      <a:pPr marL="0" marR="0" lvl="0" indent="0" algn="l" rtl="0">
                        <a:spcBef>
                          <a:spcPts val="0"/>
                        </a:spcBef>
                        <a:spcAft>
                          <a:spcPts val="0"/>
                        </a:spcAft>
                        <a:buNone/>
                      </a:pPr>
                      <a:r>
                        <a:rPr lang="en-US" sz="1200" b="1" u="none" strike="noStrike" dirty="0">
                          <a:sym typeface="Arial"/>
                        </a:rPr>
                        <a:t>San Francisco</a:t>
                      </a:r>
                      <a:endParaRPr sz="1200" b="1" dirty="0">
                        <a:latin typeface="+mn-lt"/>
                      </a:endParaRPr>
                    </a:p>
                  </a:txBody>
                  <a:tcPr marL="91450" marR="91450" marT="45725" marB="45725"/>
                </a:tc>
                <a:extLst>
                  <a:ext uri="{0D108BD9-81ED-4DB2-BD59-A6C34878D82A}">
                    <a16:rowId xmlns:a16="http://schemas.microsoft.com/office/drawing/2014/main" val="10000"/>
                  </a:ext>
                </a:extLst>
              </a:tr>
              <a:tr h="228600">
                <a:tc>
                  <a:txBody>
                    <a:bodyPr/>
                    <a:lstStyle/>
                    <a:p>
                      <a:pPr marL="0" marR="0" lvl="0" indent="0" algn="l" rtl="0">
                        <a:spcBef>
                          <a:spcPts val="0"/>
                        </a:spcBef>
                        <a:spcAft>
                          <a:spcPts val="0"/>
                        </a:spcAft>
                        <a:buNone/>
                      </a:pPr>
                      <a:r>
                        <a:rPr lang="en-US" sz="1200" u="none" strike="noStrike" dirty="0">
                          <a:sym typeface="Arial"/>
                        </a:rPr>
                        <a:t>Los Angeles</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$40,000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$11,000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$75,000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$70,000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$60,000</a:t>
                      </a:r>
                      <a:endParaRPr sz="1200" dirty="0">
                        <a:latin typeface="+mn-lt"/>
                      </a:endParaRPr>
                    </a:p>
                  </a:txBody>
                  <a:tcPr marL="91450" marR="91450" marT="45725" marB="45725"/>
                </a:tc>
                <a:extLst>
                  <a:ext uri="{0D108BD9-81ED-4DB2-BD59-A6C34878D82A}">
                    <a16:rowId xmlns:a16="http://schemas.microsoft.com/office/drawing/2014/main" val="10001"/>
                  </a:ext>
                </a:extLst>
              </a:tr>
              <a:tr h="259075">
                <a:tc>
                  <a:txBody>
                    <a:bodyPr/>
                    <a:lstStyle/>
                    <a:p>
                      <a:pPr marL="0" marR="0" lvl="0" indent="0" algn="l" rtl="0">
                        <a:spcBef>
                          <a:spcPts val="0"/>
                        </a:spcBef>
                        <a:spcAft>
                          <a:spcPts val="0"/>
                        </a:spcAft>
                        <a:buNone/>
                      </a:pPr>
                      <a:r>
                        <a:rPr lang="en-US" sz="1200" u="none" strike="noStrike" dirty="0">
                          <a:sym typeface="Arial"/>
                        </a:rPr>
                        <a:t>Denver</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$72,000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$77,000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$120,000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$30,000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$75,000</a:t>
                      </a:r>
                      <a:endParaRPr sz="1200" dirty="0">
                        <a:latin typeface="+mn-lt"/>
                      </a:endParaRPr>
                    </a:p>
                  </a:txBody>
                  <a:tcPr marL="91450" marR="91450" marT="45725" marB="45725"/>
                </a:tc>
                <a:extLst>
                  <a:ext uri="{0D108BD9-81ED-4DB2-BD59-A6C34878D82A}">
                    <a16:rowId xmlns:a16="http://schemas.microsoft.com/office/drawing/2014/main" val="10002"/>
                  </a:ext>
                </a:extLst>
              </a:tr>
              <a:tr h="213350">
                <a:tc>
                  <a:txBody>
                    <a:bodyPr/>
                    <a:lstStyle/>
                    <a:p>
                      <a:pPr marL="0" marR="0" lvl="0" indent="0" algn="l" rtl="0">
                        <a:spcBef>
                          <a:spcPts val="0"/>
                        </a:spcBef>
                        <a:spcAft>
                          <a:spcPts val="0"/>
                        </a:spcAft>
                        <a:buNone/>
                      </a:pPr>
                      <a:r>
                        <a:rPr lang="en-US" sz="1200" u="none" strike="noStrike" dirty="0">
                          <a:sym typeface="Arial"/>
                        </a:rPr>
                        <a:t>Pensacola</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$24,000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$44,000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$45,000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$80,000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$90,000</a:t>
                      </a:r>
                      <a:endParaRPr sz="1200" dirty="0">
                        <a:latin typeface="+mn-lt"/>
                      </a:endParaRPr>
                    </a:p>
                  </a:txBody>
                  <a:tcPr marL="91450" marR="91450" marT="45725" marB="45725"/>
                </a:tc>
                <a:extLst>
                  <a:ext uri="{0D108BD9-81ED-4DB2-BD59-A6C34878D82A}">
                    <a16:rowId xmlns:a16="http://schemas.microsoft.com/office/drawing/2014/main" val="10003"/>
                  </a:ext>
                </a:extLst>
              </a:tr>
              <a:tr h="167650">
                <a:tc>
                  <a:txBody>
                    <a:bodyPr/>
                    <a:lstStyle/>
                    <a:p>
                      <a:pPr marL="0" marR="0" lvl="0" indent="0" algn="l" rtl="0">
                        <a:spcBef>
                          <a:spcPts val="0"/>
                        </a:spcBef>
                        <a:spcAft>
                          <a:spcPts val="0"/>
                        </a:spcAft>
                        <a:buNone/>
                      </a:pPr>
                      <a:r>
                        <a:rPr lang="en-US" sz="1200" u="none" strike="noStrike" dirty="0">
                          <a:sym typeface="Arial"/>
                        </a:rPr>
                        <a:t>Cincinnati</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$32,000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$55,000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$90,000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$20,000</a:t>
                      </a:r>
                      <a:endParaRPr sz="1200" dirty="0">
                        <a:latin typeface="+mn-lt"/>
                      </a:endParaRPr>
                    </a:p>
                  </a:txBody>
                  <a:tcPr marL="91450" marR="91450" marT="45725" marB="45725"/>
                </a:tc>
                <a:tc>
                  <a:txBody>
                    <a:bodyPr/>
                    <a:lstStyle/>
                    <a:p>
                      <a:pPr marL="0" marR="0" lvl="0" indent="0" algn="l" rtl="0">
                        <a:spcBef>
                          <a:spcPts val="0"/>
                        </a:spcBef>
                        <a:spcAft>
                          <a:spcPts val="0"/>
                        </a:spcAft>
                        <a:buNone/>
                      </a:pPr>
                      <a:r>
                        <a:rPr lang="en-US" sz="1200" u="none" strike="noStrike" dirty="0">
                          <a:sym typeface="Arial"/>
                        </a:rPr>
                        <a:t>$105,000</a:t>
                      </a:r>
                      <a:endParaRPr sz="1200" dirty="0">
                        <a:latin typeface="+mn-lt"/>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Title 1"/>
          <p:cNvSpPr txBox="1">
            <a:spLocks noGrp="1"/>
          </p:cNvSpPr>
          <p:nvPr>
            <p:ph type="title"/>
          </p:nvPr>
        </p:nvSpPr>
        <p:spPr>
          <a:xfrm>
            <a:off x="457200" y="215372"/>
            <a:ext cx="8134824" cy="1097280"/>
          </a:xfrm>
          <a:prstGeom prst="rect">
            <a:avLst/>
          </a:prstGeom>
          <a:noFill/>
          <a:ln>
            <a:noFill/>
          </a:ln>
        </p:spPr>
        <p:txBody>
          <a:bodyPr spcFirstLastPara="1" wrap="square" lIns="0" tIns="91425" rIns="0" bIns="0" anchor="b" anchorCtr="0">
            <a:noAutofit/>
          </a:bodyPr>
          <a:lstStyle/>
          <a:p>
            <a:pPr lvl="0"/>
            <a:r>
              <a:rPr lang="en-US" dirty="0">
                <a:latin typeface="+mj-lt"/>
              </a:rPr>
              <a:t>Example 14.7: Paul &amp; Giovanni Foods </a:t>
            </a:r>
            <a:r>
              <a:rPr lang="en-US" sz="2000" b="0" dirty="0" smtClean="0">
                <a:latin typeface="+mj-lt"/>
              </a:rPr>
              <a:t>(2 </a:t>
            </a:r>
            <a:r>
              <a:rPr lang="en-US" sz="2000" b="0" dirty="0">
                <a:latin typeface="+mj-lt"/>
              </a:rPr>
              <a:t>of 3)</a:t>
            </a:r>
            <a:endParaRPr sz="2000" b="0" i="0" u="none" strike="noStrike" cap="none" dirty="0">
              <a:solidFill>
                <a:srgbClr val="007FA3"/>
              </a:solidFill>
              <a:latin typeface="+mj-lt"/>
              <a:sym typeface="Arial"/>
            </a:endParaRPr>
          </a:p>
        </p:txBody>
      </p:sp>
      <p:sp>
        <p:nvSpPr>
          <p:cNvPr id="557" name="Content placeholder 2"/>
          <p:cNvSpPr txBox="1">
            <a:spLocks noGrp="1"/>
          </p:cNvSpPr>
          <p:nvPr>
            <p:ph type="body" idx="1"/>
          </p:nvPr>
        </p:nvSpPr>
        <p:spPr>
          <a:xfrm>
            <a:off x="457200" y="1600200"/>
            <a:ext cx="3124200" cy="558799"/>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1600" b="0" i="0" u="none" strike="noStrike" cap="none" dirty="0">
                <a:solidFill>
                  <a:srgbClr val="000000"/>
                </a:solidFill>
                <a:latin typeface="+mn-lt"/>
                <a:ea typeface="Arial"/>
                <a:cs typeface="Arial"/>
                <a:sym typeface="Arial"/>
              </a:rPr>
              <a:t>Model development</a:t>
            </a:r>
            <a:endParaRPr sz="1600" b="0" i="0" u="none" strike="noStrike" cap="none" dirty="0">
              <a:solidFill>
                <a:srgbClr val="000000"/>
              </a:solidFill>
              <a:latin typeface="+mn-lt"/>
              <a:ea typeface="Arial"/>
              <a:cs typeface="Arial"/>
              <a:sym typeface="Arial"/>
            </a:endParaRPr>
          </a:p>
        </p:txBody>
      </p:sp>
      <p:sp>
        <p:nvSpPr>
          <p:cNvPr id="558" name="Content placeholder 3"/>
          <p:cNvSpPr txBox="1">
            <a:spLocks noGrp="1"/>
          </p:cNvSpPr>
          <p:nvPr>
            <p:ph type="body" idx="2"/>
          </p:nvPr>
        </p:nvSpPr>
        <p:spPr>
          <a:xfrm>
            <a:off x="457200" y="2261616"/>
            <a:ext cx="685800" cy="304800"/>
          </a:xfrm>
          <a:prstGeom prst="rect">
            <a:avLst/>
          </a:prstGeom>
          <a:noFill/>
          <a:ln>
            <a:noFill/>
          </a:ln>
        </p:spPr>
        <p:txBody>
          <a:bodyPr spcFirstLastPara="1" wrap="square" lIns="0" tIns="0" rIns="0" bIns="0" anchor="t" anchorCtr="0">
            <a:noAutofit/>
          </a:bodyPr>
          <a:lstStyle/>
          <a:p>
            <a:pPr marL="742950" lvl="1" indent="-285750">
              <a:spcBef>
                <a:spcPts val="0"/>
              </a:spcBef>
              <a:buSzPct val="100000"/>
            </a:pPr>
            <a:r>
              <a:rPr lang="en-US" sz="1600" b="0" i="0" u="none" strike="noStrike" cap="none" dirty="0" smtClean="0">
                <a:solidFill>
                  <a:schemeClr val="dk1"/>
                </a:solidFill>
                <a:latin typeface="+mn-lt"/>
                <a:ea typeface="Arial"/>
                <a:cs typeface="Arial"/>
                <a:sym typeface="Arial"/>
              </a:rPr>
              <a:t>  </a:t>
            </a:r>
            <a:endParaRPr sz="1600" b="0" i="0" u="none" strike="noStrike" cap="none" dirty="0">
              <a:solidFill>
                <a:schemeClr val="dk1"/>
              </a:solidFill>
              <a:latin typeface="+mn-lt"/>
              <a:ea typeface="Arial"/>
              <a:cs typeface="Arial"/>
              <a:sym typeface="Arial"/>
            </a:endParaRPr>
          </a:p>
        </p:txBody>
      </p:sp>
      <p:graphicFrame>
        <p:nvGraphicFramePr>
          <p:cNvPr id="2" name="Object 4" descr="x sub start expression i j end expression = 1."/>
          <p:cNvGraphicFramePr>
            <a:graphicFrameLocks noChangeAspect="1"/>
          </p:cNvGraphicFramePr>
          <p:nvPr>
            <p:extLst>
              <p:ext uri="{D42A27DB-BD31-4B8C-83A1-F6EECF244321}">
                <p14:modId xmlns:p14="http://schemas.microsoft.com/office/powerpoint/2010/main" val="1893566889"/>
              </p:ext>
            </p:extLst>
          </p:nvPr>
        </p:nvGraphicFramePr>
        <p:xfrm>
          <a:off x="1298575" y="2241550"/>
          <a:ext cx="558800" cy="304800"/>
        </p:xfrm>
        <a:graphic>
          <a:graphicData uri="http://schemas.openxmlformats.org/presentationml/2006/ole">
            <mc:AlternateContent xmlns:mc="http://schemas.openxmlformats.org/markup-compatibility/2006">
              <mc:Choice xmlns:v="urn:schemas-microsoft-com:vml" Requires="v">
                <p:oleObj spid="_x0000_s27733" name="Equation" r:id="rId4" imgW="558720" imgH="304560" progId="Equation.DSMT4">
                  <p:embed/>
                </p:oleObj>
              </mc:Choice>
              <mc:Fallback>
                <p:oleObj name="Equation" r:id="rId4" imgW="558720" imgH="304560" progId="Equation.DSMT4">
                  <p:embed/>
                  <p:pic>
                    <p:nvPicPr>
                      <p:cNvPr id="0" name=""/>
                      <p:cNvPicPr/>
                      <p:nvPr/>
                    </p:nvPicPr>
                    <p:blipFill>
                      <a:blip r:embed="rId5"/>
                      <a:stretch>
                        <a:fillRect/>
                      </a:stretch>
                    </p:blipFill>
                    <p:spPr>
                      <a:xfrm>
                        <a:off x="1298575" y="2241550"/>
                        <a:ext cx="558800" cy="304800"/>
                      </a:xfrm>
                      <a:prstGeom prst="rect">
                        <a:avLst/>
                      </a:prstGeom>
                    </p:spPr>
                  </p:pic>
                </p:oleObj>
              </mc:Fallback>
            </mc:AlternateContent>
          </a:graphicData>
        </a:graphic>
      </p:graphicFrame>
      <p:sp>
        <p:nvSpPr>
          <p:cNvPr id="560" name="Content placeholder 5"/>
          <p:cNvSpPr txBox="1">
            <a:spLocks noGrp="1"/>
          </p:cNvSpPr>
          <p:nvPr>
            <p:ph type="body" idx="3"/>
          </p:nvPr>
        </p:nvSpPr>
        <p:spPr>
          <a:xfrm>
            <a:off x="2034888" y="2252472"/>
            <a:ext cx="1083216" cy="271272"/>
          </a:xfrm>
          <a:prstGeom prst="rect">
            <a:avLst/>
          </a:prstGeom>
          <a:noFill/>
          <a:ln>
            <a:noFill/>
          </a:ln>
        </p:spPr>
        <p:txBody>
          <a:bodyPr spcFirstLastPara="1" wrap="square" lIns="0" tIns="0" rIns="0" bIns="0" anchor="t" anchorCtr="0">
            <a:noAutofit/>
          </a:bodyPr>
          <a:lstStyle/>
          <a:p>
            <a:pPr marL="0" lvl="1" indent="0">
              <a:spcBef>
                <a:spcPts val="0"/>
              </a:spcBef>
              <a:buSzPts val="2000"/>
              <a:buFont typeface="Arial"/>
              <a:buNone/>
            </a:pPr>
            <a:r>
              <a:rPr lang="en-US" sz="1600" b="0" i="0" u="none" strike="noStrike" cap="none" dirty="0">
                <a:solidFill>
                  <a:schemeClr val="dk1"/>
                </a:solidFill>
                <a:latin typeface="+mn-lt"/>
                <a:sym typeface="Arial"/>
              </a:rPr>
              <a:t>if city </a:t>
            </a:r>
            <a:r>
              <a:rPr lang="en-US" sz="1600" b="0" i="1" u="none" strike="noStrike" cap="none" dirty="0">
                <a:solidFill>
                  <a:schemeClr val="dk1"/>
                </a:solidFill>
                <a:latin typeface="+mn-lt"/>
                <a:sym typeface="Arial"/>
              </a:rPr>
              <a:t>j</a:t>
            </a:r>
            <a:r>
              <a:rPr lang="en-US" sz="1600" b="0" i="0" u="none" strike="noStrike" cap="none" dirty="0">
                <a:solidFill>
                  <a:schemeClr val="dk1"/>
                </a:solidFill>
                <a:latin typeface="+mn-lt"/>
                <a:sym typeface="Arial"/>
              </a:rPr>
              <a:t> is</a:t>
            </a:r>
            <a:endParaRPr sz="1600" dirty="0">
              <a:latin typeface="+mn-lt"/>
            </a:endParaRPr>
          </a:p>
        </p:txBody>
      </p:sp>
      <p:sp>
        <p:nvSpPr>
          <p:cNvPr id="561" name="Content placeholder 6"/>
          <p:cNvSpPr txBox="1">
            <a:spLocks noGrp="1"/>
          </p:cNvSpPr>
          <p:nvPr>
            <p:ph type="body" idx="4"/>
          </p:nvPr>
        </p:nvSpPr>
        <p:spPr>
          <a:xfrm>
            <a:off x="1270381" y="2638568"/>
            <a:ext cx="2142665" cy="536408"/>
          </a:xfrm>
          <a:prstGeom prst="rect">
            <a:avLst/>
          </a:prstGeom>
          <a:noFill/>
          <a:ln>
            <a:noFill/>
          </a:ln>
        </p:spPr>
        <p:txBody>
          <a:bodyPr spcFirstLastPara="1" wrap="square" lIns="0" tIns="0" rIns="0" bIns="0" anchor="t" anchorCtr="0">
            <a:noAutofit/>
          </a:bodyPr>
          <a:lstStyle/>
          <a:p>
            <a:pPr marL="0" lvl="1" indent="0">
              <a:spcBef>
                <a:spcPts val="0"/>
              </a:spcBef>
              <a:buSzPts val="2000"/>
              <a:buFont typeface="Arial"/>
              <a:buNone/>
            </a:pPr>
            <a:r>
              <a:rPr lang="en-US" sz="1600" b="0" i="0" u="none" strike="noStrike" cap="none" dirty="0">
                <a:solidFill>
                  <a:schemeClr val="dk1"/>
                </a:solidFill>
                <a:latin typeface="+mn-lt"/>
                <a:ea typeface="Arial"/>
                <a:cs typeface="Arial"/>
                <a:sym typeface="Arial"/>
              </a:rPr>
              <a:t>assigned to distribution center </a:t>
            </a:r>
            <a:r>
              <a:rPr lang="en-US" sz="1600" b="0" i="1" u="none" strike="noStrike" cap="none" dirty="0">
                <a:solidFill>
                  <a:schemeClr val="dk1"/>
                </a:solidFill>
                <a:latin typeface="+mn-lt"/>
                <a:ea typeface="Arial"/>
                <a:cs typeface="Arial"/>
                <a:sym typeface="Arial"/>
              </a:rPr>
              <a:t>i</a:t>
            </a:r>
            <a:endParaRPr sz="1600" b="0" i="0" u="none" strike="noStrike" cap="none" dirty="0">
              <a:solidFill>
                <a:schemeClr val="dk1"/>
              </a:solidFill>
              <a:latin typeface="+mn-lt"/>
              <a:ea typeface="Arial"/>
              <a:cs typeface="Arial"/>
              <a:sym typeface="Arial"/>
            </a:endParaRPr>
          </a:p>
        </p:txBody>
      </p:sp>
      <p:sp>
        <p:nvSpPr>
          <p:cNvPr id="562" name="Content placeholder 7"/>
          <p:cNvSpPr txBox="1">
            <a:spLocks noGrp="1"/>
          </p:cNvSpPr>
          <p:nvPr>
            <p:ph type="body" idx="5"/>
          </p:nvPr>
        </p:nvSpPr>
        <p:spPr>
          <a:xfrm>
            <a:off x="457199" y="3322459"/>
            <a:ext cx="681319" cy="304800"/>
          </a:xfrm>
          <a:prstGeom prst="rect">
            <a:avLst/>
          </a:prstGeom>
          <a:noFill/>
          <a:ln>
            <a:noFill/>
          </a:ln>
        </p:spPr>
        <p:txBody>
          <a:bodyPr spcFirstLastPara="1" wrap="square" lIns="0" tIns="0" rIns="0" bIns="0" anchor="t" anchorCtr="0">
            <a:noAutofit/>
          </a:bodyPr>
          <a:lstStyle/>
          <a:p>
            <a:pPr marL="742950" lvl="1" indent="-285750">
              <a:spcBef>
                <a:spcPts val="0"/>
              </a:spcBef>
              <a:buSzPct val="100000"/>
            </a:pPr>
            <a:r>
              <a:rPr lang="en-US" sz="1600" b="0" i="0" u="none" strike="noStrike" cap="none" dirty="0" smtClean="0">
                <a:solidFill>
                  <a:schemeClr val="dk1"/>
                </a:solidFill>
                <a:latin typeface="+mn-lt"/>
                <a:ea typeface="Arial"/>
                <a:cs typeface="Arial"/>
                <a:sym typeface="Arial"/>
              </a:rPr>
              <a:t>  </a:t>
            </a:r>
            <a:endParaRPr sz="1600" b="0" i="0" u="none" strike="noStrike" cap="none" dirty="0">
              <a:solidFill>
                <a:schemeClr val="dk1"/>
              </a:solidFill>
              <a:latin typeface="+mn-lt"/>
              <a:ea typeface="Arial"/>
              <a:cs typeface="Arial"/>
              <a:sym typeface="Arial"/>
            </a:endParaRPr>
          </a:p>
        </p:txBody>
      </p:sp>
      <p:graphicFrame>
        <p:nvGraphicFramePr>
          <p:cNvPr id="3" name="Object 2" descr="y sub i = 1."/>
          <p:cNvGraphicFramePr>
            <a:graphicFrameLocks noChangeAspect="1"/>
          </p:cNvGraphicFramePr>
          <p:nvPr>
            <p:extLst>
              <p:ext uri="{D42A27DB-BD31-4B8C-83A1-F6EECF244321}">
                <p14:modId xmlns:p14="http://schemas.microsoft.com/office/powerpoint/2010/main" val="2360407530"/>
              </p:ext>
            </p:extLst>
          </p:nvPr>
        </p:nvGraphicFramePr>
        <p:xfrm>
          <a:off x="1270381" y="3342402"/>
          <a:ext cx="419100" cy="279400"/>
        </p:xfrm>
        <a:graphic>
          <a:graphicData uri="http://schemas.openxmlformats.org/presentationml/2006/ole">
            <mc:AlternateContent xmlns:mc="http://schemas.openxmlformats.org/markup-compatibility/2006">
              <mc:Choice xmlns:v="urn:schemas-microsoft-com:vml" Requires="v">
                <p:oleObj spid="_x0000_s27734" name="Equation" r:id="rId6" imgW="419040" imgH="279360" progId="Equation.DSMT4">
                  <p:embed/>
                </p:oleObj>
              </mc:Choice>
              <mc:Fallback>
                <p:oleObj name="Equation" r:id="rId6" imgW="419040" imgH="279360" progId="Equation.DSMT4">
                  <p:embed/>
                  <p:pic>
                    <p:nvPicPr>
                      <p:cNvPr id="0" name=""/>
                      <p:cNvPicPr/>
                      <p:nvPr/>
                    </p:nvPicPr>
                    <p:blipFill>
                      <a:blip r:embed="rId7"/>
                      <a:stretch>
                        <a:fillRect/>
                      </a:stretch>
                    </p:blipFill>
                    <p:spPr>
                      <a:xfrm>
                        <a:off x="1270381" y="3342402"/>
                        <a:ext cx="419100" cy="279400"/>
                      </a:xfrm>
                      <a:prstGeom prst="rect">
                        <a:avLst/>
                      </a:prstGeom>
                    </p:spPr>
                  </p:pic>
                </p:oleObj>
              </mc:Fallback>
            </mc:AlternateContent>
          </a:graphicData>
        </a:graphic>
      </p:graphicFrame>
      <p:sp>
        <p:nvSpPr>
          <p:cNvPr id="564" name="Content placeholder 2"/>
          <p:cNvSpPr txBox="1">
            <a:spLocks noGrp="1"/>
          </p:cNvSpPr>
          <p:nvPr>
            <p:ph type="body" idx="6"/>
          </p:nvPr>
        </p:nvSpPr>
        <p:spPr>
          <a:xfrm>
            <a:off x="1821343" y="3343437"/>
            <a:ext cx="1434353" cy="304800"/>
          </a:xfrm>
          <a:prstGeom prst="rect">
            <a:avLst/>
          </a:prstGeom>
          <a:noFill/>
          <a:ln>
            <a:noFill/>
          </a:ln>
        </p:spPr>
        <p:txBody>
          <a:bodyPr spcFirstLastPara="1" wrap="square" lIns="0" tIns="0" rIns="0" bIns="0" anchor="t" anchorCtr="0">
            <a:noAutofit/>
          </a:bodyPr>
          <a:lstStyle/>
          <a:p>
            <a:pPr marL="0" lvl="1" indent="0">
              <a:spcBef>
                <a:spcPts val="0"/>
              </a:spcBef>
              <a:buSzPts val="2000"/>
              <a:buFont typeface="Arial"/>
              <a:buNone/>
            </a:pPr>
            <a:r>
              <a:rPr lang="en-US" sz="1600" b="0" i="0" u="none" strike="noStrike" cap="none" dirty="0">
                <a:solidFill>
                  <a:schemeClr val="dk1"/>
                </a:solidFill>
                <a:latin typeface="+mn-lt"/>
                <a:sym typeface="Arial"/>
              </a:rPr>
              <a:t>if distribution</a:t>
            </a:r>
            <a:endParaRPr sz="1600" dirty="0">
              <a:latin typeface="+mn-lt"/>
            </a:endParaRPr>
          </a:p>
        </p:txBody>
      </p:sp>
      <p:sp>
        <p:nvSpPr>
          <p:cNvPr id="565" name="Content placeholder 2"/>
          <p:cNvSpPr txBox="1">
            <a:spLocks noGrp="1"/>
          </p:cNvSpPr>
          <p:nvPr>
            <p:ph type="body" idx="7"/>
          </p:nvPr>
        </p:nvSpPr>
        <p:spPr>
          <a:xfrm>
            <a:off x="1299538" y="3738019"/>
            <a:ext cx="2345870" cy="490208"/>
          </a:xfrm>
          <a:prstGeom prst="rect">
            <a:avLst/>
          </a:prstGeom>
          <a:noFill/>
          <a:ln>
            <a:noFill/>
          </a:ln>
        </p:spPr>
        <p:txBody>
          <a:bodyPr spcFirstLastPara="1" wrap="square" lIns="0" tIns="0" rIns="0" bIns="0" anchor="t" anchorCtr="0">
            <a:noAutofit/>
          </a:bodyPr>
          <a:lstStyle/>
          <a:p>
            <a:pPr marL="0" lvl="1" indent="0">
              <a:spcBef>
                <a:spcPts val="0"/>
              </a:spcBef>
              <a:buSzPts val="2000"/>
              <a:buFont typeface="Arial"/>
              <a:buNone/>
            </a:pPr>
            <a:r>
              <a:rPr lang="en-US" sz="1600" b="0" i="0" u="none" strike="noStrike" cap="none" dirty="0">
                <a:solidFill>
                  <a:schemeClr val="dk1"/>
                </a:solidFill>
                <a:latin typeface="+mn-lt"/>
                <a:ea typeface="Arial"/>
                <a:cs typeface="Arial"/>
                <a:sym typeface="Arial"/>
              </a:rPr>
              <a:t>center </a:t>
            </a:r>
            <a:r>
              <a:rPr lang="en-US" sz="1600" b="0" i="1" u="none" strike="noStrike" cap="none" dirty="0">
                <a:solidFill>
                  <a:schemeClr val="dk1"/>
                </a:solidFill>
                <a:latin typeface="+mn-lt"/>
                <a:ea typeface="Arial"/>
                <a:cs typeface="Arial"/>
                <a:sym typeface="Arial"/>
              </a:rPr>
              <a:t>i </a:t>
            </a:r>
            <a:r>
              <a:rPr lang="en-US" sz="1600" b="0" i="0" u="none" strike="noStrike" cap="none" dirty="0">
                <a:solidFill>
                  <a:schemeClr val="dk1"/>
                </a:solidFill>
                <a:latin typeface="+mn-lt"/>
                <a:ea typeface="Arial"/>
                <a:cs typeface="Arial"/>
                <a:sym typeface="Arial"/>
              </a:rPr>
              <a:t>is selected as a location</a:t>
            </a:r>
            <a:endParaRPr sz="1600" b="0" i="0" u="none" strike="noStrike" cap="none" dirty="0">
              <a:solidFill>
                <a:schemeClr val="dk1"/>
              </a:solidFill>
              <a:latin typeface="+mn-lt"/>
              <a:ea typeface="Arial"/>
              <a:cs typeface="Arial"/>
              <a:sym typeface="Arial"/>
            </a:endParaRPr>
          </a:p>
        </p:txBody>
      </p:sp>
      <p:sp>
        <p:nvSpPr>
          <p:cNvPr id="566" name="Content placeholder 2"/>
          <p:cNvSpPr txBox="1">
            <a:spLocks noGrp="1"/>
          </p:cNvSpPr>
          <p:nvPr>
            <p:ph type="body" idx="8"/>
          </p:nvPr>
        </p:nvSpPr>
        <p:spPr>
          <a:xfrm>
            <a:off x="480952" y="4363027"/>
            <a:ext cx="3100448" cy="503376"/>
          </a:xfrm>
          <a:prstGeom prst="rect">
            <a:avLst/>
          </a:prstGeom>
          <a:noFill/>
          <a:ln>
            <a:noFill/>
          </a:ln>
        </p:spPr>
        <p:txBody>
          <a:bodyPr spcFirstLastPara="1" wrap="square" lIns="0" tIns="0" rIns="0" bIns="0" anchor="t" anchorCtr="0">
            <a:noAutofit/>
          </a:bodyPr>
          <a:lstStyle/>
          <a:p>
            <a:pPr marL="742950" lvl="1" indent="-285750">
              <a:spcBef>
                <a:spcPts val="0"/>
              </a:spcBef>
              <a:buSzPct val="100000"/>
            </a:pPr>
            <a:r>
              <a:rPr lang="en-US" sz="1600" b="0" i="1" u="none" strike="noStrike" cap="none" dirty="0">
                <a:solidFill>
                  <a:schemeClr val="dk1"/>
                </a:solidFill>
                <a:latin typeface="+mn-lt"/>
                <a:ea typeface="Arial"/>
                <a:cs typeface="Arial"/>
                <a:sym typeface="Arial"/>
              </a:rPr>
              <a:t>k </a:t>
            </a:r>
            <a:r>
              <a:rPr lang="en-US" sz="1600" b="0" i="0" u="none" strike="noStrike" cap="none" dirty="0">
                <a:solidFill>
                  <a:schemeClr val="dk1"/>
                </a:solidFill>
                <a:latin typeface="+mn-lt"/>
                <a:ea typeface="Arial"/>
                <a:cs typeface="Arial"/>
                <a:sym typeface="Arial"/>
              </a:rPr>
              <a:t>= number of distribution </a:t>
            </a:r>
            <a:r>
              <a:rPr lang="en-US" sz="1600" b="0" i="0" u="none" strike="noStrike" cap="none" dirty="0" smtClean="0">
                <a:solidFill>
                  <a:schemeClr val="dk1"/>
                </a:solidFill>
                <a:latin typeface="+mn-lt"/>
                <a:ea typeface="Arial"/>
                <a:cs typeface="Arial"/>
                <a:sym typeface="Arial"/>
              </a:rPr>
              <a:t>centers </a:t>
            </a:r>
            <a:r>
              <a:rPr lang="en-US" sz="1600" b="0" i="0" u="none" strike="noStrike" cap="none" dirty="0">
                <a:solidFill>
                  <a:schemeClr val="dk1"/>
                </a:solidFill>
                <a:latin typeface="+mn-lt"/>
                <a:ea typeface="Arial"/>
                <a:cs typeface="Arial"/>
                <a:sym typeface="Arial"/>
              </a:rPr>
              <a:t>to be selected</a:t>
            </a:r>
            <a:endParaRPr sz="1600" b="0" i="0" u="none" strike="noStrike" cap="none" dirty="0">
              <a:solidFill>
                <a:schemeClr val="dk1"/>
              </a:solidFill>
              <a:latin typeface="+mn-lt"/>
              <a:ea typeface="Arial"/>
              <a:cs typeface="Arial"/>
              <a:sym typeface="Arial"/>
            </a:endParaRPr>
          </a:p>
        </p:txBody>
      </p:sp>
      <p:graphicFrame>
        <p:nvGraphicFramePr>
          <p:cNvPr id="567" name="Table 12"/>
          <p:cNvGraphicFramePr/>
          <p:nvPr>
            <p:extLst>
              <p:ext uri="{D42A27DB-BD31-4B8C-83A1-F6EECF244321}">
                <p14:modId xmlns:p14="http://schemas.microsoft.com/office/powerpoint/2010/main" val="2939192541"/>
              </p:ext>
            </p:extLst>
          </p:nvPr>
        </p:nvGraphicFramePr>
        <p:xfrm>
          <a:off x="3698083" y="1575499"/>
          <a:ext cx="4784250" cy="1539275"/>
        </p:xfrm>
        <a:graphic>
          <a:graphicData uri="http://schemas.openxmlformats.org/drawingml/2006/table">
            <a:tbl>
              <a:tblPr firstRow="1" bandRow="1">
                <a:tableStyleId>{5940675A-B579-460E-94D1-54222C63F5DA}</a:tableStyleId>
              </a:tblPr>
              <a:tblGrid>
                <a:gridCol w="797375">
                  <a:extLst>
                    <a:ext uri="{9D8B030D-6E8A-4147-A177-3AD203B41FA5}">
                      <a16:colId xmlns:a16="http://schemas.microsoft.com/office/drawing/2014/main" val="20000"/>
                    </a:ext>
                  </a:extLst>
                </a:gridCol>
                <a:gridCol w="797375">
                  <a:extLst>
                    <a:ext uri="{9D8B030D-6E8A-4147-A177-3AD203B41FA5}">
                      <a16:colId xmlns:a16="http://schemas.microsoft.com/office/drawing/2014/main" val="20001"/>
                    </a:ext>
                  </a:extLst>
                </a:gridCol>
                <a:gridCol w="797375">
                  <a:extLst>
                    <a:ext uri="{9D8B030D-6E8A-4147-A177-3AD203B41FA5}">
                      <a16:colId xmlns:a16="http://schemas.microsoft.com/office/drawing/2014/main" val="20002"/>
                    </a:ext>
                  </a:extLst>
                </a:gridCol>
                <a:gridCol w="797375">
                  <a:extLst>
                    <a:ext uri="{9D8B030D-6E8A-4147-A177-3AD203B41FA5}">
                      <a16:colId xmlns:a16="http://schemas.microsoft.com/office/drawing/2014/main" val="20003"/>
                    </a:ext>
                  </a:extLst>
                </a:gridCol>
                <a:gridCol w="797375">
                  <a:extLst>
                    <a:ext uri="{9D8B030D-6E8A-4147-A177-3AD203B41FA5}">
                      <a16:colId xmlns:a16="http://schemas.microsoft.com/office/drawing/2014/main" val="20004"/>
                    </a:ext>
                  </a:extLst>
                </a:gridCol>
                <a:gridCol w="797375">
                  <a:extLst>
                    <a:ext uri="{9D8B030D-6E8A-4147-A177-3AD203B41FA5}">
                      <a16:colId xmlns:a16="http://schemas.microsoft.com/office/drawing/2014/main" val="20005"/>
                    </a:ext>
                  </a:extLst>
                </a:gridCol>
              </a:tblGrid>
              <a:tr h="304800">
                <a:tc>
                  <a:txBody>
                    <a:bodyPr/>
                    <a:lstStyle/>
                    <a:p>
                      <a:pPr marL="0" marR="0" lvl="0" indent="0" algn="l" rtl="0">
                        <a:spcBef>
                          <a:spcPts val="0"/>
                        </a:spcBef>
                        <a:spcAft>
                          <a:spcPts val="0"/>
                        </a:spcAft>
                        <a:buNone/>
                      </a:pPr>
                      <a:r>
                        <a:rPr lang="en-US" sz="1000" b="1" u="none" strike="noStrike" dirty="0">
                          <a:sym typeface="Arial"/>
                        </a:rPr>
                        <a:t>Sourcing Costs</a:t>
                      </a:r>
                      <a:endParaRPr sz="1000" b="1" dirty="0"/>
                    </a:p>
                  </a:txBody>
                  <a:tcPr marL="91450" marR="91450" marT="45725" marB="45725"/>
                </a:tc>
                <a:tc>
                  <a:txBody>
                    <a:bodyPr/>
                    <a:lstStyle/>
                    <a:p>
                      <a:pPr marL="0" marR="0" lvl="0" indent="0" algn="l" rtl="0">
                        <a:spcBef>
                          <a:spcPts val="0"/>
                        </a:spcBef>
                        <a:spcAft>
                          <a:spcPts val="0"/>
                        </a:spcAft>
                        <a:buNone/>
                      </a:pPr>
                      <a:r>
                        <a:rPr lang="en-US" sz="1000" b="1" u="none" strike="noStrike" dirty="0">
                          <a:sym typeface="Arial"/>
                        </a:rPr>
                        <a:t>Houston</a:t>
                      </a:r>
                      <a:endParaRPr sz="1000" b="1" dirty="0"/>
                    </a:p>
                  </a:txBody>
                  <a:tcPr marL="91450" marR="91450" marT="45725" marB="45725"/>
                </a:tc>
                <a:tc>
                  <a:txBody>
                    <a:bodyPr/>
                    <a:lstStyle/>
                    <a:p>
                      <a:pPr marL="0" marR="0" lvl="0" indent="0" algn="l" rtl="0">
                        <a:spcBef>
                          <a:spcPts val="0"/>
                        </a:spcBef>
                        <a:spcAft>
                          <a:spcPts val="0"/>
                        </a:spcAft>
                        <a:buNone/>
                      </a:pPr>
                      <a:r>
                        <a:rPr lang="en-US" sz="1000" b="1" u="none" strike="noStrike" dirty="0">
                          <a:sym typeface="Arial"/>
                        </a:rPr>
                        <a:t>Las Vegas</a:t>
                      </a:r>
                      <a:endParaRPr sz="1000" b="1" dirty="0"/>
                    </a:p>
                  </a:txBody>
                  <a:tcPr marL="91450" marR="91450" marT="45725" marB="45725"/>
                </a:tc>
                <a:tc>
                  <a:txBody>
                    <a:bodyPr/>
                    <a:lstStyle/>
                    <a:p>
                      <a:pPr marL="0" marR="0" lvl="0" indent="0" algn="l" rtl="0">
                        <a:spcBef>
                          <a:spcPts val="0"/>
                        </a:spcBef>
                        <a:spcAft>
                          <a:spcPts val="0"/>
                        </a:spcAft>
                        <a:buNone/>
                      </a:pPr>
                      <a:r>
                        <a:rPr lang="en-US" sz="1000" b="1" u="none" strike="noStrike" dirty="0">
                          <a:sym typeface="Arial"/>
                        </a:rPr>
                        <a:t>New Orleans</a:t>
                      </a:r>
                      <a:endParaRPr sz="1000" b="1" dirty="0"/>
                    </a:p>
                  </a:txBody>
                  <a:tcPr marL="91450" marR="91450" marT="45725" marB="45725"/>
                </a:tc>
                <a:tc>
                  <a:txBody>
                    <a:bodyPr/>
                    <a:lstStyle/>
                    <a:p>
                      <a:pPr marL="0" marR="0" lvl="0" indent="0" algn="l" rtl="0">
                        <a:spcBef>
                          <a:spcPts val="0"/>
                        </a:spcBef>
                        <a:spcAft>
                          <a:spcPts val="0"/>
                        </a:spcAft>
                        <a:buNone/>
                      </a:pPr>
                      <a:r>
                        <a:rPr lang="en-US" sz="1000" b="1" u="none" strike="noStrike" dirty="0">
                          <a:sym typeface="Arial"/>
                        </a:rPr>
                        <a:t>Chicago</a:t>
                      </a:r>
                      <a:endParaRPr sz="1000" b="1" dirty="0"/>
                    </a:p>
                  </a:txBody>
                  <a:tcPr marL="91450" marR="91450" marT="45725" marB="45725"/>
                </a:tc>
                <a:tc>
                  <a:txBody>
                    <a:bodyPr/>
                    <a:lstStyle/>
                    <a:p>
                      <a:pPr marL="0" marR="0" lvl="0" indent="0" algn="l" rtl="0">
                        <a:spcBef>
                          <a:spcPts val="0"/>
                        </a:spcBef>
                        <a:spcAft>
                          <a:spcPts val="0"/>
                        </a:spcAft>
                        <a:buNone/>
                      </a:pPr>
                      <a:r>
                        <a:rPr lang="en-US" sz="1000" b="1" u="none" strike="noStrike" dirty="0">
                          <a:sym typeface="Arial"/>
                        </a:rPr>
                        <a:t>San Francisco</a:t>
                      </a:r>
                      <a:endParaRPr sz="1000" b="1" dirty="0"/>
                    </a:p>
                  </a:txBody>
                  <a:tcPr marL="91450" marR="91450" marT="45725" marB="45725"/>
                </a:tc>
                <a:extLst>
                  <a:ext uri="{0D108BD9-81ED-4DB2-BD59-A6C34878D82A}">
                    <a16:rowId xmlns:a16="http://schemas.microsoft.com/office/drawing/2014/main" val="10000"/>
                  </a:ext>
                </a:extLst>
              </a:tr>
              <a:tr h="228600">
                <a:tc>
                  <a:txBody>
                    <a:bodyPr/>
                    <a:lstStyle/>
                    <a:p>
                      <a:pPr marL="0" marR="0" lvl="0" indent="0" algn="l" rtl="0">
                        <a:spcBef>
                          <a:spcPts val="0"/>
                        </a:spcBef>
                        <a:spcAft>
                          <a:spcPts val="0"/>
                        </a:spcAft>
                        <a:buNone/>
                      </a:pPr>
                      <a:r>
                        <a:rPr lang="en-US" sz="1000" u="none" strike="noStrike" dirty="0">
                          <a:sym typeface="Arial"/>
                        </a:rPr>
                        <a:t>Los Angeles</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$40,000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$11,000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$75,000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$70,000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$60,000</a:t>
                      </a:r>
                      <a:endParaRPr sz="1000" dirty="0"/>
                    </a:p>
                  </a:txBody>
                  <a:tcPr marL="91450" marR="91450" marT="45725" marB="45725"/>
                </a:tc>
                <a:extLst>
                  <a:ext uri="{0D108BD9-81ED-4DB2-BD59-A6C34878D82A}">
                    <a16:rowId xmlns:a16="http://schemas.microsoft.com/office/drawing/2014/main" val="10001"/>
                  </a:ext>
                </a:extLst>
              </a:tr>
              <a:tr h="259075">
                <a:tc>
                  <a:txBody>
                    <a:bodyPr/>
                    <a:lstStyle/>
                    <a:p>
                      <a:pPr marL="0" marR="0" lvl="0" indent="0" algn="l" rtl="0">
                        <a:spcBef>
                          <a:spcPts val="0"/>
                        </a:spcBef>
                        <a:spcAft>
                          <a:spcPts val="0"/>
                        </a:spcAft>
                        <a:buNone/>
                      </a:pPr>
                      <a:r>
                        <a:rPr lang="en-US" sz="1000" u="none" strike="noStrike" dirty="0">
                          <a:sym typeface="Arial"/>
                        </a:rPr>
                        <a:t>Denver</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$72,000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$77,000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$120,000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$30,000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$75,000</a:t>
                      </a:r>
                      <a:endParaRPr sz="1000" dirty="0"/>
                    </a:p>
                  </a:txBody>
                  <a:tcPr marL="91450" marR="91450" marT="45725" marB="45725"/>
                </a:tc>
                <a:extLst>
                  <a:ext uri="{0D108BD9-81ED-4DB2-BD59-A6C34878D82A}">
                    <a16:rowId xmlns:a16="http://schemas.microsoft.com/office/drawing/2014/main" val="10002"/>
                  </a:ext>
                </a:extLst>
              </a:tr>
              <a:tr h="213350">
                <a:tc>
                  <a:txBody>
                    <a:bodyPr/>
                    <a:lstStyle/>
                    <a:p>
                      <a:pPr marL="0" marR="0" lvl="0" indent="0" algn="l" rtl="0">
                        <a:spcBef>
                          <a:spcPts val="0"/>
                        </a:spcBef>
                        <a:spcAft>
                          <a:spcPts val="0"/>
                        </a:spcAft>
                        <a:buNone/>
                      </a:pPr>
                      <a:r>
                        <a:rPr lang="en-US" sz="1000" u="none" strike="noStrike" dirty="0">
                          <a:sym typeface="Arial"/>
                        </a:rPr>
                        <a:t>Pensacola</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$24,000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$44,000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$45,000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$80,000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$90,000</a:t>
                      </a:r>
                      <a:endParaRPr sz="1000" dirty="0"/>
                    </a:p>
                  </a:txBody>
                  <a:tcPr marL="91450" marR="91450" marT="45725" marB="45725"/>
                </a:tc>
                <a:extLst>
                  <a:ext uri="{0D108BD9-81ED-4DB2-BD59-A6C34878D82A}">
                    <a16:rowId xmlns:a16="http://schemas.microsoft.com/office/drawing/2014/main" val="10003"/>
                  </a:ext>
                </a:extLst>
              </a:tr>
              <a:tr h="167650">
                <a:tc>
                  <a:txBody>
                    <a:bodyPr/>
                    <a:lstStyle/>
                    <a:p>
                      <a:pPr marL="0" marR="0" lvl="0" indent="0" algn="l" rtl="0">
                        <a:spcBef>
                          <a:spcPts val="0"/>
                        </a:spcBef>
                        <a:spcAft>
                          <a:spcPts val="0"/>
                        </a:spcAft>
                        <a:buNone/>
                      </a:pPr>
                      <a:r>
                        <a:rPr lang="en-US" sz="1000" u="none" strike="noStrike" dirty="0">
                          <a:sym typeface="Arial"/>
                        </a:rPr>
                        <a:t>Cincinnati</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$32,000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$55,000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$90,000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$20,000</a:t>
                      </a:r>
                      <a:endParaRPr sz="1000" dirty="0"/>
                    </a:p>
                  </a:txBody>
                  <a:tcPr marL="91450" marR="91450" marT="45725" marB="45725"/>
                </a:tc>
                <a:tc>
                  <a:txBody>
                    <a:bodyPr/>
                    <a:lstStyle/>
                    <a:p>
                      <a:pPr marL="0" marR="0" lvl="0" indent="0" algn="l" rtl="0">
                        <a:spcBef>
                          <a:spcPts val="0"/>
                        </a:spcBef>
                        <a:spcAft>
                          <a:spcPts val="0"/>
                        </a:spcAft>
                        <a:buNone/>
                      </a:pPr>
                      <a:r>
                        <a:rPr lang="en-US" sz="1000" u="none" strike="noStrike" dirty="0">
                          <a:sym typeface="Arial"/>
                        </a:rPr>
                        <a:t>$105,000</a:t>
                      </a:r>
                      <a:endParaRPr sz="1000" dirty="0"/>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4" name="Object 13" descr="Minimize $40,000 s sub 11 + $11,000 x sub 12 + $75,000 x sub 13 + $70,000 s sub 14 + $60,000 x sub 15 + $72,000 x sub 21 + $77,000 x sub 22 + $120,000 s sub 23 + $30,000 x sub 24 + $75,000 x sub 25 + $24,000 x sub 31 + $44,000 s sub 32 + $45,000 x sub 33 + $80,000 x sub 34 + $90,000 x sub 35 + $32,000 s sub 41 + $55,000 x sub 42 + $90,000 x sub 43 + $20,000 x sub 44+ 105,000 x sub 45."/>
          <p:cNvGraphicFramePr>
            <a:graphicFrameLocks noChangeAspect="1"/>
          </p:cNvGraphicFramePr>
          <p:nvPr>
            <p:extLst>
              <p:ext uri="{D42A27DB-BD31-4B8C-83A1-F6EECF244321}">
                <p14:modId xmlns:p14="http://schemas.microsoft.com/office/powerpoint/2010/main" val="4204494472"/>
              </p:ext>
            </p:extLst>
          </p:nvPr>
        </p:nvGraphicFramePr>
        <p:xfrm>
          <a:off x="4139912" y="3216564"/>
          <a:ext cx="3994727" cy="1466273"/>
        </p:xfrm>
        <a:graphic>
          <a:graphicData uri="http://schemas.openxmlformats.org/presentationml/2006/ole">
            <mc:AlternateContent xmlns:mc="http://schemas.openxmlformats.org/markup-compatibility/2006">
              <mc:Choice xmlns:v="urn:schemas-microsoft-com:vml" Requires="v">
                <p:oleObj spid="_x0000_s27735" name="Equation" r:id="rId8" imgW="4394160" imgH="1612800" progId="Equation.DSMT4">
                  <p:embed/>
                </p:oleObj>
              </mc:Choice>
              <mc:Fallback>
                <p:oleObj name="Equation" r:id="rId8" imgW="4394160" imgH="1612800" progId="Equation.DSMT4">
                  <p:embed/>
                  <p:pic>
                    <p:nvPicPr>
                      <p:cNvPr id="0" name=""/>
                      <p:cNvPicPr/>
                      <p:nvPr/>
                    </p:nvPicPr>
                    <p:blipFill>
                      <a:blip r:embed="rId9"/>
                      <a:stretch>
                        <a:fillRect/>
                      </a:stretch>
                    </p:blipFill>
                    <p:spPr>
                      <a:xfrm>
                        <a:off x="4139912" y="3216564"/>
                        <a:ext cx="3994727" cy="1466273"/>
                      </a:xfrm>
                      <a:prstGeom prst="rect">
                        <a:avLst/>
                      </a:prstGeom>
                    </p:spPr>
                  </p:pic>
                </p:oleObj>
              </mc:Fallback>
            </mc:AlternateContent>
          </a:graphicData>
        </a:graphic>
      </p:graphicFrame>
      <p:graphicFrame>
        <p:nvGraphicFramePr>
          <p:cNvPr id="5" name="Object 14" descr="x sub 11 + x sub 21 + x sub 31 + x sub 41 = 1."/>
          <p:cNvGraphicFramePr>
            <a:graphicFrameLocks noChangeAspect="1"/>
          </p:cNvGraphicFramePr>
          <p:nvPr>
            <p:extLst>
              <p:ext uri="{D42A27DB-BD31-4B8C-83A1-F6EECF244321}">
                <p14:modId xmlns:p14="http://schemas.microsoft.com/office/powerpoint/2010/main" val="781016835"/>
              </p:ext>
            </p:extLst>
          </p:nvPr>
        </p:nvGraphicFramePr>
        <p:xfrm>
          <a:off x="4919359" y="4781572"/>
          <a:ext cx="1373909" cy="207818"/>
        </p:xfrm>
        <a:graphic>
          <a:graphicData uri="http://schemas.openxmlformats.org/presentationml/2006/ole">
            <mc:AlternateContent xmlns:mc="http://schemas.openxmlformats.org/markup-compatibility/2006">
              <mc:Choice xmlns:v="urn:schemas-microsoft-com:vml" Requires="v">
                <p:oleObj spid="_x0000_s27736" name="Equation" r:id="rId10" imgW="1511280" imgH="228600" progId="Equation.DSMT4">
                  <p:embed/>
                </p:oleObj>
              </mc:Choice>
              <mc:Fallback>
                <p:oleObj name="Equation" r:id="rId10" imgW="1511280" imgH="228600" progId="Equation.DSMT4">
                  <p:embed/>
                  <p:pic>
                    <p:nvPicPr>
                      <p:cNvPr id="0" name=""/>
                      <p:cNvPicPr/>
                      <p:nvPr/>
                    </p:nvPicPr>
                    <p:blipFill>
                      <a:blip r:embed="rId11"/>
                      <a:stretch>
                        <a:fillRect/>
                      </a:stretch>
                    </p:blipFill>
                    <p:spPr>
                      <a:xfrm>
                        <a:off x="4919359" y="4781572"/>
                        <a:ext cx="1373909" cy="207818"/>
                      </a:xfrm>
                      <a:prstGeom prst="rect">
                        <a:avLst/>
                      </a:prstGeom>
                    </p:spPr>
                  </p:pic>
                </p:oleObj>
              </mc:Fallback>
            </mc:AlternateContent>
          </a:graphicData>
        </a:graphic>
      </p:graphicFrame>
      <p:graphicFrame>
        <p:nvGraphicFramePr>
          <p:cNvPr id="32" name="Object 31" descr="x sub 12 + x sub 22 + x sub 32 + x sub 42 = 1."/>
          <p:cNvGraphicFramePr>
            <a:graphicFrameLocks noChangeAspect="1"/>
          </p:cNvGraphicFramePr>
          <p:nvPr>
            <p:extLst>
              <p:ext uri="{D42A27DB-BD31-4B8C-83A1-F6EECF244321}">
                <p14:modId xmlns:p14="http://schemas.microsoft.com/office/powerpoint/2010/main" val="3189061141"/>
              </p:ext>
            </p:extLst>
          </p:nvPr>
        </p:nvGraphicFramePr>
        <p:xfrm>
          <a:off x="4948238" y="5045342"/>
          <a:ext cx="1397000" cy="207818"/>
        </p:xfrm>
        <a:graphic>
          <a:graphicData uri="http://schemas.openxmlformats.org/presentationml/2006/ole">
            <mc:AlternateContent xmlns:mc="http://schemas.openxmlformats.org/markup-compatibility/2006">
              <mc:Choice xmlns:v="urn:schemas-microsoft-com:vml" Requires="v">
                <p:oleObj spid="_x0000_s27737" name="Equation" r:id="rId12" imgW="1536480" imgH="228600" progId="Equation.DSMT4">
                  <p:embed/>
                </p:oleObj>
              </mc:Choice>
              <mc:Fallback>
                <p:oleObj name="Equation" r:id="rId12" imgW="1536480" imgH="228600" progId="Equation.DSMT4">
                  <p:embed/>
                  <p:pic>
                    <p:nvPicPr>
                      <p:cNvPr id="5" name="Object 4"/>
                      <p:cNvPicPr/>
                      <p:nvPr/>
                    </p:nvPicPr>
                    <p:blipFill>
                      <a:blip r:embed="rId13"/>
                      <a:stretch>
                        <a:fillRect/>
                      </a:stretch>
                    </p:blipFill>
                    <p:spPr>
                      <a:xfrm>
                        <a:off x="4948238" y="5045342"/>
                        <a:ext cx="1397000" cy="207818"/>
                      </a:xfrm>
                      <a:prstGeom prst="rect">
                        <a:avLst/>
                      </a:prstGeom>
                    </p:spPr>
                  </p:pic>
                </p:oleObj>
              </mc:Fallback>
            </mc:AlternateContent>
          </a:graphicData>
        </a:graphic>
      </p:graphicFrame>
      <p:graphicFrame>
        <p:nvGraphicFramePr>
          <p:cNvPr id="33" name="Object 32" descr="x sub 13 + x sub 23 + x sub 33 + x sub 43 = 1."/>
          <p:cNvGraphicFramePr>
            <a:graphicFrameLocks noChangeAspect="1"/>
          </p:cNvGraphicFramePr>
          <p:nvPr>
            <p:extLst>
              <p:ext uri="{D42A27DB-BD31-4B8C-83A1-F6EECF244321}">
                <p14:modId xmlns:p14="http://schemas.microsoft.com/office/powerpoint/2010/main" val="3437602828"/>
              </p:ext>
            </p:extLst>
          </p:nvPr>
        </p:nvGraphicFramePr>
        <p:xfrm>
          <a:off x="4947661" y="5321402"/>
          <a:ext cx="1385455" cy="207818"/>
        </p:xfrm>
        <a:graphic>
          <a:graphicData uri="http://schemas.openxmlformats.org/presentationml/2006/ole">
            <mc:AlternateContent xmlns:mc="http://schemas.openxmlformats.org/markup-compatibility/2006">
              <mc:Choice xmlns:v="urn:schemas-microsoft-com:vml" Requires="v">
                <p:oleObj spid="_x0000_s27738" name="Equation" r:id="rId14" imgW="1523880" imgH="228600" progId="Equation.DSMT4">
                  <p:embed/>
                </p:oleObj>
              </mc:Choice>
              <mc:Fallback>
                <p:oleObj name="Equation" r:id="rId14" imgW="1523880" imgH="228600" progId="Equation.DSMT4">
                  <p:embed/>
                  <p:pic>
                    <p:nvPicPr>
                      <p:cNvPr id="32" name="Object 31"/>
                      <p:cNvPicPr/>
                      <p:nvPr/>
                    </p:nvPicPr>
                    <p:blipFill>
                      <a:blip r:embed="rId15"/>
                      <a:stretch>
                        <a:fillRect/>
                      </a:stretch>
                    </p:blipFill>
                    <p:spPr>
                      <a:xfrm>
                        <a:off x="4947661" y="5321402"/>
                        <a:ext cx="1385455" cy="207818"/>
                      </a:xfrm>
                      <a:prstGeom prst="rect">
                        <a:avLst/>
                      </a:prstGeom>
                    </p:spPr>
                  </p:pic>
                </p:oleObj>
              </mc:Fallback>
            </mc:AlternateContent>
          </a:graphicData>
        </a:graphic>
      </p:graphicFrame>
      <p:graphicFrame>
        <p:nvGraphicFramePr>
          <p:cNvPr id="35" name="Object 34" descr="x sub 14 + x sub 24 + x sub 34 + x sub 44 = 1."/>
          <p:cNvGraphicFramePr>
            <a:graphicFrameLocks noChangeAspect="1"/>
          </p:cNvGraphicFramePr>
          <p:nvPr>
            <p:extLst>
              <p:ext uri="{D42A27DB-BD31-4B8C-83A1-F6EECF244321}">
                <p14:modId xmlns:p14="http://schemas.microsoft.com/office/powerpoint/2010/main" val="1050712473"/>
              </p:ext>
            </p:extLst>
          </p:nvPr>
        </p:nvGraphicFramePr>
        <p:xfrm>
          <a:off x="4948238" y="5588386"/>
          <a:ext cx="1397000" cy="207818"/>
        </p:xfrm>
        <a:graphic>
          <a:graphicData uri="http://schemas.openxmlformats.org/presentationml/2006/ole">
            <mc:AlternateContent xmlns:mc="http://schemas.openxmlformats.org/markup-compatibility/2006">
              <mc:Choice xmlns:v="urn:schemas-microsoft-com:vml" Requires="v">
                <p:oleObj spid="_x0000_s27739" name="Equation" r:id="rId16" imgW="1536480" imgH="228600" progId="Equation.DSMT4">
                  <p:embed/>
                </p:oleObj>
              </mc:Choice>
              <mc:Fallback>
                <p:oleObj name="Equation" r:id="rId16" imgW="1536480" imgH="228600" progId="Equation.DSMT4">
                  <p:embed/>
                  <p:pic>
                    <p:nvPicPr>
                      <p:cNvPr id="33" name="Object 32"/>
                      <p:cNvPicPr/>
                      <p:nvPr/>
                    </p:nvPicPr>
                    <p:blipFill>
                      <a:blip r:embed="rId17"/>
                      <a:stretch>
                        <a:fillRect/>
                      </a:stretch>
                    </p:blipFill>
                    <p:spPr>
                      <a:xfrm>
                        <a:off x="4948238" y="5588386"/>
                        <a:ext cx="1397000" cy="207818"/>
                      </a:xfrm>
                      <a:prstGeom prst="rect">
                        <a:avLst/>
                      </a:prstGeom>
                    </p:spPr>
                  </p:pic>
                </p:oleObj>
              </mc:Fallback>
            </mc:AlternateContent>
          </a:graphicData>
        </a:graphic>
      </p:graphicFrame>
      <p:graphicFrame>
        <p:nvGraphicFramePr>
          <p:cNvPr id="36" name="Object 35" descr="x sub 15 + x sub 25 + x sub 35 + x sub 45 = 1."/>
          <p:cNvGraphicFramePr>
            <a:graphicFrameLocks noChangeAspect="1"/>
          </p:cNvGraphicFramePr>
          <p:nvPr>
            <p:extLst>
              <p:ext uri="{D42A27DB-BD31-4B8C-83A1-F6EECF244321}">
                <p14:modId xmlns:p14="http://schemas.microsoft.com/office/powerpoint/2010/main" val="3592281512"/>
              </p:ext>
            </p:extLst>
          </p:nvPr>
        </p:nvGraphicFramePr>
        <p:xfrm>
          <a:off x="5042662" y="5846955"/>
          <a:ext cx="1397000" cy="207818"/>
        </p:xfrm>
        <a:graphic>
          <a:graphicData uri="http://schemas.openxmlformats.org/presentationml/2006/ole">
            <mc:AlternateContent xmlns:mc="http://schemas.openxmlformats.org/markup-compatibility/2006">
              <mc:Choice xmlns:v="urn:schemas-microsoft-com:vml" Requires="v">
                <p:oleObj spid="_x0000_s27740" name="Equation" r:id="rId18" imgW="1536480" imgH="228600" progId="Equation.DSMT4">
                  <p:embed/>
                </p:oleObj>
              </mc:Choice>
              <mc:Fallback>
                <p:oleObj name="Equation" r:id="rId18" imgW="1536480" imgH="228600" progId="Equation.DSMT4">
                  <p:embed/>
                  <p:pic>
                    <p:nvPicPr>
                      <p:cNvPr id="35" name="Object 34"/>
                      <p:cNvPicPr/>
                      <p:nvPr/>
                    </p:nvPicPr>
                    <p:blipFill>
                      <a:blip r:embed="rId19"/>
                      <a:stretch>
                        <a:fillRect/>
                      </a:stretch>
                    </p:blipFill>
                    <p:spPr>
                      <a:xfrm>
                        <a:off x="5042662" y="5846955"/>
                        <a:ext cx="1397000" cy="207818"/>
                      </a:xfrm>
                      <a:prstGeom prst="rect">
                        <a:avLst/>
                      </a:prstGeom>
                    </p:spPr>
                  </p:pic>
                </p:oleObj>
              </mc:Fallback>
            </mc:AlternateContent>
          </a:graphicData>
        </a:graphic>
      </p:graphicFrame>
      <p:graphicFrame>
        <p:nvGraphicFramePr>
          <p:cNvPr id="8" name="Object 7" descr="y sub 1 + y sub 2 + y sub 3 + y sub 4 = k."/>
          <p:cNvGraphicFramePr>
            <a:graphicFrameLocks noChangeAspect="1"/>
          </p:cNvGraphicFramePr>
          <p:nvPr>
            <p:extLst>
              <p:ext uri="{D42A27DB-BD31-4B8C-83A1-F6EECF244321}">
                <p14:modId xmlns:p14="http://schemas.microsoft.com/office/powerpoint/2010/main" val="3418216893"/>
              </p:ext>
            </p:extLst>
          </p:nvPr>
        </p:nvGraphicFramePr>
        <p:xfrm>
          <a:off x="5109875" y="6145786"/>
          <a:ext cx="1073727" cy="207818"/>
        </p:xfrm>
        <a:graphic>
          <a:graphicData uri="http://schemas.openxmlformats.org/presentationml/2006/ole">
            <mc:AlternateContent xmlns:mc="http://schemas.openxmlformats.org/markup-compatibility/2006">
              <mc:Choice xmlns:v="urn:schemas-microsoft-com:vml" Requires="v">
                <p:oleObj spid="_x0000_s27741" name="Equation" r:id="rId20" imgW="1180800" imgH="228600" progId="Equation.DSMT4">
                  <p:embed/>
                </p:oleObj>
              </mc:Choice>
              <mc:Fallback>
                <p:oleObj name="Equation" r:id="rId20" imgW="1180800" imgH="228600" progId="Equation.DSMT4">
                  <p:embed/>
                  <p:pic>
                    <p:nvPicPr>
                      <p:cNvPr id="0" name=""/>
                      <p:cNvPicPr/>
                      <p:nvPr/>
                    </p:nvPicPr>
                    <p:blipFill>
                      <a:blip r:embed="rId21"/>
                      <a:stretch>
                        <a:fillRect/>
                      </a:stretch>
                    </p:blipFill>
                    <p:spPr>
                      <a:xfrm>
                        <a:off x="5109875" y="6145786"/>
                        <a:ext cx="1073727" cy="207818"/>
                      </a:xfrm>
                      <a:prstGeom prst="rect">
                        <a:avLst/>
                      </a:prstGeom>
                    </p:spPr>
                  </p:pic>
                </p:oleObj>
              </mc:Fallback>
            </mc:AlternateContent>
          </a:graphicData>
        </a:graphic>
      </p:graphicFrame>
      <p:graphicFrame>
        <p:nvGraphicFramePr>
          <p:cNvPr id="6" name="Object 5" descr="x sub start expression I j end expression, for every I and j."/>
          <p:cNvGraphicFramePr>
            <a:graphicFrameLocks noChangeAspect="1"/>
          </p:cNvGraphicFramePr>
          <p:nvPr>
            <p:extLst>
              <p:ext uri="{D42A27DB-BD31-4B8C-83A1-F6EECF244321}">
                <p14:modId xmlns:p14="http://schemas.microsoft.com/office/powerpoint/2010/main" val="3244899674"/>
              </p:ext>
            </p:extLst>
          </p:nvPr>
        </p:nvGraphicFramePr>
        <p:xfrm>
          <a:off x="7055324" y="5437249"/>
          <a:ext cx="1536700" cy="241300"/>
        </p:xfrm>
        <a:graphic>
          <a:graphicData uri="http://schemas.openxmlformats.org/presentationml/2006/ole">
            <mc:AlternateContent xmlns:mc="http://schemas.openxmlformats.org/markup-compatibility/2006">
              <mc:Choice xmlns:v="urn:schemas-microsoft-com:vml" Requires="v">
                <p:oleObj spid="_x0000_s27742" name="Equation" r:id="rId22" imgW="1536480" imgH="241200" progId="Equation.DSMT4">
                  <p:embed/>
                </p:oleObj>
              </mc:Choice>
              <mc:Fallback>
                <p:oleObj name="Equation" r:id="rId22" imgW="1536480" imgH="241200" progId="Equation.DSMT4">
                  <p:embed/>
                  <p:pic>
                    <p:nvPicPr>
                      <p:cNvPr id="0" name=""/>
                      <p:cNvPicPr/>
                      <p:nvPr/>
                    </p:nvPicPr>
                    <p:blipFill>
                      <a:blip r:embed="rId23"/>
                      <a:stretch>
                        <a:fillRect/>
                      </a:stretch>
                    </p:blipFill>
                    <p:spPr>
                      <a:xfrm>
                        <a:off x="7055324" y="5437249"/>
                        <a:ext cx="1536700" cy="241300"/>
                      </a:xfrm>
                      <a:prstGeom prst="rect">
                        <a:avLst/>
                      </a:prstGeom>
                    </p:spPr>
                  </p:pic>
                </p:oleObj>
              </mc:Fallback>
            </mc:AlternateContent>
          </a:graphicData>
        </a:graphic>
      </p:graphicFrame>
      <p:graphicFrame>
        <p:nvGraphicFramePr>
          <p:cNvPr id="7" name="Object 6" descr="x sub start expression i j end expression and y sub I are binary."/>
          <p:cNvGraphicFramePr>
            <a:graphicFrameLocks noChangeAspect="1"/>
          </p:cNvGraphicFramePr>
          <p:nvPr>
            <p:extLst>
              <p:ext uri="{D42A27DB-BD31-4B8C-83A1-F6EECF244321}">
                <p14:modId xmlns:p14="http://schemas.microsoft.com/office/powerpoint/2010/main" val="204994206"/>
              </p:ext>
            </p:extLst>
          </p:nvPr>
        </p:nvGraphicFramePr>
        <p:xfrm>
          <a:off x="7055324" y="5756303"/>
          <a:ext cx="1308100" cy="241300"/>
        </p:xfrm>
        <a:graphic>
          <a:graphicData uri="http://schemas.openxmlformats.org/presentationml/2006/ole">
            <mc:AlternateContent xmlns:mc="http://schemas.openxmlformats.org/markup-compatibility/2006">
              <mc:Choice xmlns:v="urn:schemas-microsoft-com:vml" Requires="v">
                <p:oleObj spid="_x0000_s27743" name="Equation" r:id="rId24" imgW="1307880" imgH="241200" progId="Equation.DSMT4">
                  <p:embed/>
                </p:oleObj>
              </mc:Choice>
              <mc:Fallback>
                <p:oleObj name="Equation" r:id="rId24" imgW="1307880" imgH="241200" progId="Equation.DSMT4">
                  <p:embed/>
                  <p:pic>
                    <p:nvPicPr>
                      <p:cNvPr id="0" name=""/>
                      <p:cNvPicPr/>
                      <p:nvPr/>
                    </p:nvPicPr>
                    <p:blipFill>
                      <a:blip r:embed="rId25"/>
                      <a:stretch>
                        <a:fillRect/>
                      </a:stretch>
                    </p:blipFill>
                    <p:spPr>
                      <a:xfrm>
                        <a:off x="7055324" y="5756303"/>
                        <a:ext cx="1308100" cy="2413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Title 1"/>
          <p:cNvSpPr txBox="1">
            <a:spLocks noGrp="1"/>
          </p:cNvSpPr>
          <p:nvPr>
            <p:ph type="title"/>
          </p:nvPr>
        </p:nvSpPr>
        <p:spPr>
          <a:xfrm>
            <a:off x="457200" y="215372"/>
            <a:ext cx="8026762" cy="1097280"/>
          </a:xfrm>
          <a:prstGeom prst="rect">
            <a:avLst/>
          </a:prstGeom>
          <a:noFill/>
          <a:ln>
            <a:noFill/>
          </a:ln>
        </p:spPr>
        <p:txBody>
          <a:bodyPr spcFirstLastPara="1" wrap="square" lIns="0" tIns="91425" rIns="0" bIns="0" anchor="b" anchorCtr="0">
            <a:noAutofit/>
          </a:bodyPr>
          <a:lstStyle/>
          <a:p>
            <a:pPr lvl="0"/>
            <a:r>
              <a:rPr lang="en-US" dirty="0">
                <a:latin typeface="+mj-lt"/>
              </a:rPr>
              <a:t>Example 14.7: Paul &amp; Giovanni Foods </a:t>
            </a:r>
            <a:r>
              <a:rPr lang="en-US" sz="2000" b="0" dirty="0" smtClean="0">
                <a:latin typeface="+mj-lt"/>
              </a:rPr>
              <a:t>(3 </a:t>
            </a:r>
            <a:r>
              <a:rPr lang="en-US" sz="2000" b="0" dirty="0">
                <a:latin typeface="+mj-lt"/>
              </a:rPr>
              <a:t>of 3)</a:t>
            </a:r>
            <a:endParaRPr sz="2000" b="0" i="0" u="none" strike="noStrike" cap="none" dirty="0">
              <a:solidFill>
                <a:srgbClr val="007FA3"/>
              </a:solidFill>
              <a:latin typeface="+mj-lt"/>
              <a:sym typeface="Arial"/>
            </a:endParaRPr>
          </a:p>
        </p:txBody>
      </p:sp>
      <p:sp>
        <p:nvSpPr>
          <p:cNvPr id="587" name="Content placeholder 2"/>
          <p:cNvSpPr txBox="1">
            <a:spLocks noGrp="1"/>
          </p:cNvSpPr>
          <p:nvPr>
            <p:ph type="body" idx="1"/>
          </p:nvPr>
        </p:nvSpPr>
        <p:spPr>
          <a:xfrm>
            <a:off x="457200" y="1511362"/>
            <a:ext cx="4648200" cy="655766"/>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u="none" strike="noStrike" cap="none" dirty="0">
                <a:solidFill>
                  <a:srgbClr val="000000"/>
                </a:solidFill>
                <a:latin typeface="+mn-lt"/>
                <a:sym typeface="Arial"/>
              </a:rPr>
              <a:t>Spreadsheet and Solver model</a:t>
            </a:r>
            <a:endParaRPr dirty="0">
              <a:latin typeface="+mn-lt"/>
            </a:endParaRPr>
          </a:p>
        </p:txBody>
      </p:sp>
      <p:pic>
        <p:nvPicPr>
          <p:cNvPr id="2" name="Picture 1" descr="An Excel sheet titled, Paul and Giovanni Foods, displays three tables. The first table is as follows. The table titled, Data. The Table has 4 rows and 6 columns. The columns have the following headings from left to right. Sourcing costs, Houston, Las Vegas, New Orleans, Chicago, San Francisco. The row entries are as follows. Row 1. Los Angeles, $ 40,000, $ 11,000, $ 75,000, $ 70,000, $ 60,000. Row 2. Denver, $ 72,000, $ 77,000, $ 120,000, $ 30,000, $ 75,000. Row 3. Pensacola, $ 24,000, $ 44,000, $ 45,000, $ 80,000, $ 90,000. Row 4. Cincinnati, $ 32,000, $ 55,000, $ 90,000, $ 20,000, $ 105,000. Number of D Cs, 2. The second table is as follows. The table titled, Model. The Table has 5 rows and 6 columns. The columns have the following headings from left to right. Customer assignments, Houston, Las Vegas, New Orleans, Chicago, San Francisco. The row entries are as follows. Row 1. Los Angeles, 0, 1, 1, 0, 1. Row 2. Denver, 0, 0, 0, 0, 0. Row 3. Pensacola, 0, 0, 0, 0, 0. Row 4. Cincinnati, 1, 0, 0, 1, 0. Row 5. Sum, 1, 1, 1, 1, 1. The third table is as follows. The Table has 5 rows and 2 columns. The columns have the following headings from left to right. D Cs chosen, Houston. The row entries are as follows. Row 1. Los Angeles, 1. Row 2. Denver, 0. Row 3. Pensacola, 0. Row 4. Cincinnati, 1. Row 5. Sum, 2. Cost, Total $ 198,000."/>
          <p:cNvPicPr>
            <a:picLocks noChangeAspect="1"/>
          </p:cNvPicPr>
          <p:nvPr/>
        </p:nvPicPr>
        <p:blipFill>
          <a:blip r:embed="rId3"/>
          <a:stretch>
            <a:fillRect/>
          </a:stretch>
        </p:blipFill>
        <p:spPr>
          <a:xfrm>
            <a:off x="688132" y="2393093"/>
            <a:ext cx="3707798" cy="3242245"/>
          </a:xfrm>
          <a:prstGeom prst="rect">
            <a:avLst/>
          </a:prstGeom>
        </p:spPr>
      </p:pic>
      <p:pic>
        <p:nvPicPr>
          <p:cNvPr id="4" name="Picture 3" descr="A dialog box is titled, Solver Parameters, is displayed. An entry box for set objective, containing $ B $ 30 in it. A radio button is selected to minimum. An entry box for by changing variable cells, containing, $ B $ 16 and $ F $ 19, $ B $ 23 and $ B $ 26. A drop down for subject to the constraints has, $ B $ 16 is less than or equal to $ B $ 23. $ B $ 16 and $ F $ 19 = binary. $ B $ 17 is less than or equal to $ B $ 24. $ B $ 18 is less than or equal to $ B $ 25. $ B $ 19 is less than or equal to $ B $ 26. $ B $ 20 and $ F $ 20 = 1. $ B $ 23 and $ B $ 26 = binary. $ B $ 27 = $ B $ 11. $ C $ 16 is less than or equal to $ B $ 23. $ C $ 17 is less than or equal to $ B $ 24. $ C $ 18 is less than or equal to $ B $ 25. An unmarked checkbox for Make unconstrained variables non negative. An entry box for Select a solving method, containing Simplex L P in it. The text below reads, Select the G R G nonlinear engine for solver problems that are smooth nonlinear. Select the L P simplex engine for linear solver problems, and select the evolutionary engine for solver problems that are non smooth. The solve button is clicked."/>
          <p:cNvPicPr>
            <a:picLocks noChangeAspect="1"/>
          </p:cNvPicPr>
          <p:nvPr/>
        </p:nvPicPr>
        <p:blipFill>
          <a:blip r:embed="rId4"/>
          <a:stretch>
            <a:fillRect/>
          </a:stretch>
        </p:blipFill>
        <p:spPr>
          <a:xfrm>
            <a:off x="4724955" y="2413294"/>
            <a:ext cx="3461417" cy="32749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Title 1"/>
          <p:cNvSpPr txBox="1">
            <a:spLocks noGrp="1"/>
          </p:cNvSpPr>
          <p:nvPr>
            <p:ph type="title"/>
          </p:nvPr>
        </p:nvSpPr>
        <p:spPr>
          <a:xfrm>
            <a:off x="457200" y="215372"/>
            <a:ext cx="8302752"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Models </a:t>
            </a:r>
            <a:r>
              <a:rPr lang="en-US" sz="3600" b="1" i="0" u="none" strike="noStrike" cap="none" dirty="0">
                <a:solidFill>
                  <a:srgbClr val="007FA3"/>
                </a:solidFill>
                <a:latin typeface="+mj-lt"/>
                <a:ea typeface="Arial"/>
                <a:cs typeface="Arial"/>
                <a:sym typeface="Arial"/>
              </a:rPr>
              <a:t>with General Integer Variables</a:t>
            </a:r>
            <a:endParaRPr sz="3600" b="1" i="0" u="none" strike="noStrike" cap="none" dirty="0">
              <a:solidFill>
                <a:srgbClr val="007FA3"/>
              </a:solidFill>
              <a:latin typeface="+mj-lt"/>
              <a:ea typeface="Arial"/>
              <a:cs typeface="Arial"/>
              <a:sym typeface="Arial"/>
            </a:endParaRPr>
          </a:p>
        </p:txBody>
      </p:sp>
      <p:sp>
        <p:nvSpPr>
          <p:cNvPr id="236" name="Content placeholder 2"/>
          <p:cNvSpPr txBox="1">
            <a:spLocks noGrp="1"/>
          </p:cNvSpPr>
          <p:nvPr>
            <p:ph type="body" idx="1"/>
          </p:nvPr>
        </p:nvSpPr>
        <p:spPr>
          <a:xfrm>
            <a:off x="457200" y="1600200"/>
            <a:ext cx="8229600" cy="4724400"/>
          </a:xfrm>
          <a:prstGeom prst="rect">
            <a:avLst/>
          </a:prstGeom>
          <a:noFill/>
          <a:ln>
            <a:noFill/>
          </a:ln>
        </p:spPr>
        <p:txBody>
          <a:bodyPr spcFirstLastPara="1" wrap="square" lIns="91425" tIns="91425" rIns="91425" bIns="91425" anchor="t" anchorCtr="0">
            <a:noAutofit/>
          </a:bodyPr>
          <a:lstStyle/>
          <a:p>
            <a:pPr marL="255650" marR="0" lvl="0" indent="-255650" algn="l" rtl="0">
              <a:spcBef>
                <a:spcPts val="1500"/>
              </a:spcBef>
              <a:spcAft>
                <a:spcPts val="0"/>
              </a:spcAft>
              <a:buClr>
                <a:srgbClr val="007FA3"/>
              </a:buClr>
              <a:buSzPts val="2400"/>
              <a:buFont typeface="Arial"/>
              <a:buChar char="•"/>
            </a:pPr>
            <a:r>
              <a:rPr lang="en-US" sz="2400" b="0" i="0" u="none" strike="noStrike" cap="none" dirty="0" smtClean="0">
                <a:solidFill>
                  <a:srgbClr val="000000"/>
                </a:solidFill>
                <a:latin typeface="+mn-lt"/>
                <a:sym typeface="Arial"/>
              </a:rPr>
              <a:t>Algorithms </a:t>
            </a:r>
            <a:r>
              <a:rPr lang="en-US" sz="2400" b="0" i="0" u="none" strike="noStrike" cap="none" dirty="0">
                <a:solidFill>
                  <a:srgbClr val="000000"/>
                </a:solidFill>
                <a:latin typeface="+mn-lt"/>
                <a:sym typeface="Arial"/>
              </a:rPr>
              <a:t>for integer optimization models first solve the </a:t>
            </a:r>
            <a:r>
              <a:rPr lang="en-US" sz="2400" b="1" i="0" u="none" strike="noStrike" cap="none" dirty="0">
                <a:solidFill>
                  <a:srgbClr val="000000"/>
                </a:solidFill>
                <a:latin typeface="+mn-lt"/>
                <a:sym typeface="Arial"/>
              </a:rPr>
              <a:t>L</a:t>
            </a:r>
            <a:r>
              <a:rPr lang="en-US" sz="100" b="1" i="0" u="none" strike="noStrike" cap="none" dirty="0">
                <a:solidFill>
                  <a:srgbClr val="000000"/>
                </a:solidFill>
                <a:latin typeface="+mn-lt"/>
                <a:sym typeface="Arial"/>
              </a:rPr>
              <a:t> </a:t>
            </a:r>
            <a:r>
              <a:rPr lang="en-US" sz="2400" b="1" i="0" u="none" strike="noStrike" cap="none" dirty="0">
                <a:solidFill>
                  <a:srgbClr val="000000"/>
                </a:solidFill>
                <a:latin typeface="+mn-lt"/>
                <a:sym typeface="Arial"/>
              </a:rPr>
              <a:t>P relaxation </a:t>
            </a:r>
            <a:r>
              <a:rPr lang="en-US" sz="2400" b="0" i="0" u="none" strike="noStrike" cap="none" dirty="0">
                <a:solidFill>
                  <a:srgbClr val="000000"/>
                </a:solidFill>
                <a:latin typeface="+mn-lt"/>
                <a:sym typeface="Arial"/>
              </a:rPr>
              <a:t>(no integer restrictions imposed) and gradually enforce integer restrictions using systematic searches.</a:t>
            </a:r>
            <a:endParaRPr sz="2400" dirty="0">
              <a:latin typeface="+mn-lt"/>
            </a:endParaRPr>
          </a:p>
          <a:p>
            <a:pPr marL="255650" marR="0" lvl="0" indent="-255650" algn="l" rtl="0">
              <a:spcBef>
                <a:spcPts val="15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Solver has a default integer tolerance of 0.05 so it will stop if it finds an integer solution within 5% of the optimal solution.</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u="none" strike="noStrike" cap="none" dirty="0">
                <a:solidFill>
                  <a:srgbClr val="000000"/>
                </a:solidFill>
                <a:latin typeface="+mn-lt"/>
                <a:sym typeface="Arial"/>
              </a:rPr>
              <a:t>To find the guaranteed optimal integer solution, Integer Tolerance must be set to 0. Click the Options button in the Solver Parameters dialog and ensure that the value of Integer Optimality (%) is 0.</a:t>
            </a:r>
            <a:endParaRPr sz="2400" dirty="0">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Modeling and Solving Nonlinear Optimization Problems</a:t>
            </a:r>
            <a:endParaRPr sz="3600" b="1" i="0" u="none" strike="noStrike" cap="none" dirty="0">
              <a:solidFill>
                <a:srgbClr val="007FA3"/>
              </a:solidFill>
              <a:latin typeface="+mj-lt"/>
              <a:ea typeface="Arial"/>
              <a:cs typeface="Arial"/>
              <a:sym typeface="Arial"/>
            </a:endParaRPr>
          </a:p>
        </p:txBody>
      </p:sp>
      <p:sp>
        <p:nvSpPr>
          <p:cNvPr id="227" name="Content placeholder 2"/>
          <p:cNvSpPr txBox="1">
            <a:spLocks noGrp="1"/>
          </p:cNvSpPr>
          <p:nvPr>
            <p:ph type="body" idx="1"/>
          </p:nvPr>
        </p:nvSpPr>
        <p:spPr>
          <a:xfrm>
            <a:off x="457200" y="1600200"/>
            <a:ext cx="8229600" cy="4024148"/>
          </a:xfrm>
          <a:prstGeom prst="rect">
            <a:avLst/>
          </a:prstGeom>
          <a:noFill/>
          <a:ln>
            <a:noFill/>
          </a:ln>
        </p:spPr>
        <p:txBody>
          <a:bodyPr spcFirstLastPara="1" wrap="square" lIns="91425" tIns="91425" rIns="91425" bIns="91425" anchor="t" anchorCtr="0">
            <a:noAutofit/>
          </a:bodyPr>
          <a:lstStyle/>
          <a:p>
            <a:pPr marL="256032" indent="-256032">
              <a:buSzPct val="100000"/>
            </a:pPr>
            <a:r>
              <a:rPr lang="en-US" sz="2400" dirty="0" smtClean="0">
                <a:latin typeface="+mn-lt"/>
              </a:rPr>
              <a:t>A </a:t>
            </a:r>
            <a:r>
              <a:rPr lang="en-US" sz="2400" b="1" dirty="0">
                <a:latin typeface="+mn-lt"/>
              </a:rPr>
              <a:t>nonlinear optimization model</a:t>
            </a:r>
            <a:r>
              <a:rPr lang="en-US" sz="2400" dirty="0">
                <a:latin typeface="+mn-lt"/>
              </a:rPr>
              <a:t> </a:t>
            </a:r>
            <a:r>
              <a:rPr lang="en-US" sz="2400" dirty="0" smtClean="0">
                <a:latin typeface="+mn-lt"/>
              </a:rPr>
              <a:t>is </a:t>
            </a:r>
            <a:r>
              <a:rPr lang="en-US" sz="2400" dirty="0">
                <a:latin typeface="+mn-lt"/>
              </a:rPr>
              <a:t>one in which the objective function and/or at </a:t>
            </a:r>
            <a:r>
              <a:rPr lang="en-US" sz="2400" dirty="0" smtClean="0">
                <a:latin typeface="+mn-lt"/>
              </a:rPr>
              <a:t>least one </a:t>
            </a:r>
            <a:r>
              <a:rPr lang="en-US" sz="2400" dirty="0">
                <a:latin typeface="+mn-lt"/>
              </a:rPr>
              <a:t>constraint is nonlinear. </a:t>
            </a:r>
            <a:r>
              <a:rPr lang="en-US" sz="2400" dirty="0" smtClean="0">
                <a:latin typeface="+mn-lt"/>
              </a:rPr>
              <a:t>Nonlinear </a:t>
            </a:r>
            <a:r>
              <a:rPr lang="en-US" sz="2400" dirty="0">
                <a:latin typeface="+mn-lt"/>
              </a:rPr>
              <a:t>models are generally more difficult to </a:t>
            </a:r>
            <a:r>
              <a:rPr lang="en-US" sz="2400" dirty="0" smtClean="0">
                <a:latin typeface="+mn-lt"/>
              </a:rPr>
              <a:t>develop. </a:t>
            </a:r>
          </a:p>
          <a:p>
            <a:pPr marL="256032" indent="-256032">
              <a:buSzPct val="100000"/>
            </a:pPr>
            <a:r>
              <a:rPr lang="en-US" sz="2400" dirty="0" smtClean="0">
                <a:latin typeface="+mn-lt"/>
              </a:rPr>
              <a:t>Building nonlinear </a:t>
            </a:r>
            <a:r>
              <a:rPr lang="en-US" sz="2400" dirty="0">
                <a:latin typeface="+mn-lt"/>
              </a:rPr>
              <a:t>optimization models relies on </a:t>
            </a:r>
            <a:r>
              <a:rPr lang="en-US" sz="2400" dirty="0" smtClean="0">
                <a:latin typeface="+mn-lt"/>
              </a:rPr>
              <a:t>fundamental modeling principles, such as</a:t>
            </a:r>
            <a:r>
              <a:rPr lang="en-US" sz="2400" dirty="0">
                <a:latin typeface="+mn-lt"/>
              </a:rPr>
              <a:t> </a:t>
            </a:r>
            <a:r>
              <a:rPr lang="en-US" sz="2400" dirty="0" smtClean="0">
                <a:latin typeface="+mn-lt"/>
              </a:rPr>
              <a:t>business </a:t>
            </a:r>
            <a:r>
              <a:rPr lang="en-US" sz="2400" dirty="0">
                <a:latin typeface="+mn-lt"/>
              </a:rPr>
              <a:t>logic to identify the appropriate functional relationships among the </a:t>
            </a:r>
            <a:r>
              <a:rPr lang="en-US" sz="2400" dirty="0" smtClean="0">
                <a:latin typeface="+mn-lt"/>
              </a:rPr>
              <a:t>decision variables </a:t>
            </a:r>
            <a:r>
              <a:rPr lang="en-US" sz="2400" dirty="0">
                <a:latin typeface="+mn-lt"/>
              </a:rPr>
              <a:t>or empirical data and line-fitting techniques to characterize the nonlinearities</a:t>
            </a:r>
            <a:r>
              <a:rPr lang="en-US" sz="2400" dirty="0" smtClean="0">
                <a:latin typeface="+mn-lt"/>
              </a:rPr>
              <a:t>.</a:t>
            </a:r>
            <a:endParaRPr sz="2400" dirty="0">
              <a:latin typeface="+mn-lt"/>
            </a:endParaRPr>
          </a:p>
        </p:txBody>
      </p:sp>
    </p:spTree>
    <p:extLst>
      <p:ext uri="{BB962C8B-B14F-4D97-AF65-F5344CB8AC3E}">
        <p14:creationId xmlns:p14="http://schemas.microsoft.com/office/powerpoint/2010/main" val="4718946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A Nonlinear Pricing Decision Model</a:t>
            </a:r>
            <a:endParaRPr sz="3600" b="1" i="0" u="none" strike="noStrike" cap="none" dirty="0">
              <a:solidFill>
                <a:srgbClr val="007FA3"/>
              </a:solidFill>
              <a:latin typeface="+mj-lt"/>
              <a:ea typeface="Arial"/>
              <a:cs typeface="Arial"/>
              <a:sym typeface="Arial"/>
            </a:endParaRPr>
          </a:p>
        </p:txBody>
      </p:sp>
      <p:sp>
        <p:nvSpPr>
          <p:cNvPr id="233" name="Content placeholder 2"/>
          <p:cNvSpPr txBox="1">
            <a:spLocks noGrp="1"/>
          </p:cNvSpPr>
          <p:nvPr>
            <p:ph type="body" idx="1"/>
          </p:nvPr>
        </p:nvSpPr>
        <p:spPr>
          <a:xfrm>
            <a:off x="457200" y="1600200"/>
            <a:ext cx="7028688" cy="676655"/>
          </a:xfrm>
          <a:prstGeom prst="rect">
            <a:avLst/>
          </a:prstGeom>
          <a:noFill/>
          <a:ln>
            <a:noFill/>
          </a:ln>
        </p:spPr>
        <p:txBody>
          <a:bodyPr spcFirstLastPara="1" wrap="square" lIns="91425" tIns="91425" rIns="91425" bIns="91425" anchor="t" anchorCtr="0">
            <a:noAutofit/>
          </a:bodyPr>
          <a:lstStyle/>
          <a:p>
            <a:pPr marL="255650" indent="-255650">
              <a:buSzPct val="100000"/>
            </a:pPr>
            <a:r>
              <a:rPr lang="en-US" sz="2200" dirty="0">
                <a:solidFill>
                  <a:srgbClr val="000000"/>
                </a:solidFill>
                <a:latin typeface="+mn-lt"/>
              </a:rPr>
              <a:t>Sales = −2.9485 * Price +</a:t>
            </a:r>
            <a:r>
              <a:rPr lang="en-US" sz="2200" dirty="0" smtClean="0">
                <a:solidFill>
                  <a:srgbClr val="000000"/>
                </a:solidFill>
                <a:latin typeface="+mn-lt"/>
              </a:rPr>
              <a:t>3,240.92</a:t>
            </a:r>
            <a:endParaRPr lang="en-US" sz="2200" dirty="0">
              <a:solidFill>
                <a:srgbClr val="000000"/>
              </a:solidFill>
              <a:latin typeface="+mn-lt"/>
            </a:endParaRPr>
          </a:p>
        </p:txBody>
      </p:sp>
      <p:graphicFrame>
        <p:nvGraphicFramePr>
          <p:cNvPr id="2" name="Object 1" descr="Total revenue = Price times sales = price times left parenthesis negative 2.9485 times price + 3,240.92 right parenthesis = negative 2.9485 times price squared + 3,240.92 times price."/>
          <p:cNvGraphicFramePr>
            <a:graphicFrameLocks noChangeAspect="1"/>
          </p:cNvGraphicFramePr>
          <p:nvPr>
            <p:extLst>
              <p:ext uri="{D42A27DB-BD31-4B8C-83A1-F6EECF244321}">
                <p14:modId xmlns:p14="http://schemas.microsoft.com/office/powerpoint/2010/main" val="1883986702"/>
              </p:ext>
            </p:extLst>
          </p:nvPr>
        </p:nvGraphicFramePr>
        <p:xfrm>
          <a:off x="1060450" y="2697163"/>
          <a:ext cx="5372100" cy="1143000"/>
        </p:xfrm>
        <a:graphic>
          <a:graphicData uri="http://schemas.openxmlformats.org/presentationml/2006/ole">
            <mc:AlternateContent xmlns:mc="http://schemas.openxmlformats.org/markup-compatibility/2006">
              <mc:Choice xmlns:v="urn:schemas-microsoft-com:vml" Requires="v">
                <p:oleObj spid="_x0000_s12455" name="Equation" r:id="rId4" imgW="5371920" imgH="1143000" progId="Equation.DSMT4">
                  <p:embed/>
                </p:oleObj>
              </mc:Choice>
              <mc:Fallback>
                <p:oleObj name="Equation" r:id="rId4" imgW="5371920" imgH="1143000" progId="Equation.DSMT4">
                  <p:embed/>
                  <p:pic>
                    <p:nvPicPr>
                      <p:cNvPr id="0" name=""/>
                      <p:cNvPicPr/>
                      <p:nvPr/>
                    </p:nvPicPr>
                    <p:blipFill>
                      <a:blip r:embed="rId5"/>
                      <a:stretch>
                        <a:fillRect/>
                      </a:stretch>
                    </p:blipFill>
                    <p:spPr>
                      <a:xfrm>
                        <a:off x="1060450" y="2697163"/>
                        <a:ext cx="5372100" cy="1143000"/>
                      </a:xfrm>
                      <a:prstGeom prst="rect">
                        <a:avLst/>
                      </a:prstGeom>
                    </p:spPr>
                  </p:pic>
                </p:oleObj>
              </mc:Fallback>
            </mc:AlternateContent>
          </a:graphicData>
        </a:graphic>
      </p:graphicFrame>
      <p:sp>
        <p:nvSpPr>
          <p:cNvPr id="239" name="Content placeholder 4"/>
          <p:cNvSpPr txBox="1">
            <a:spLocks noGrp="1"/>
          </p:cNvSpPr>
          <p:nvPr>
            <p:ph type="body" idx="3"/>
          </p:nvPr>
        </p:nvSpPr>
        <p:spPr>
          <a:xfrm>
            <a:off x="452718" y="4091710"/>
            <a:ext cx="7395882" cy="96492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200" b="0" i="0" u="none" strike="noStrike" cap="none" dirty="0">
                <a:solidFill>
                  <a:schemeClr val="dk1"/>
                </a:solidFill>
                <a:latin typeface="+mn-lt"/>
                <a:ea typeface="Arial"/>
                <a:cs typeface="Arial"/>
                <a:sym typeface="Arial"/>
              </a:rPr>
              <a:t>Identify the price that maximizes total revenue, subject to any constraints that might exist.</a:t>
            </a:r>
            <a:endParaRPr sz="2200" b="0" i="0" u="none" strike="noStrike" cap="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20895155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14.8: </a:t>
            </a:r>
            <a:r>
              <a:rPr lang="en-US" sz="3600" b="1" i="0" u="none" strike="noStrike" cap="none" dirty="0">
                <a:solidFill>
                  <a:srgbClr val="007FA3"/>
                </a:solidFill>
                <a:latin typeface="+mj-lt"/>
                <a:ea typeface="Arial"/>
                <a:cs typeface="Arial"/>
                <a:sym typeface="Arial"/>
              </a:rPr>
              <a:t>Solving the Pricing Decision Model</a:t>
            </a:r>
            <a:endParaRPr sz="2000" b="0" i="0" u="none" strike="noStrike" cap="none" dirty="0">
              <a:solidFill>
                <a:srgbClr val="007FA3"/>
              </a:solidFill>
              <a:latin typeface="+mj-lt"/>
              <a:ea typeface="Arial"/>
              <a:cs typeface="Arial"/>
              <a:sym typeface="Arial"/>
            </a:endParaRPr>
          </a:p>
        </p:txBody>
      </p:sp>
      <p:sp>
        <p:nvSpPr>
          <p:cNvPr id="245" name="Content placeholder 2"/>
          <p:cNvSpPr txBox="1">
            <a:spLocks noGrp="1"/>
          </p:cNvSpPr>
          <p:nvPr>
            <p:ph type="body" idx="1"/>
          </p:nvPr>
        </p:nvSpPr>
        <p:spPr>
          <a:xfrm>
            <a:off x="457200" y="1600199"/>
            <a:ext cx="5029200" cy="63903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Spreadsheet and Solver model</a:t>
            </a:r>
            <a:endParaRPr sz="2400" b="0" i="0" u="none" strike="noStrike" cap="none" dirty="0">
              <a:solidFill>
                <a:schemeClr val="dk1"/>
              </a:solidFill>
              <a:latin typeface="+mn-lt"/>
              <a:ea typeface="Arial"/>
              <a:cs typeface="Arial"/>
              <a:sym typeface="Arial"/>
            </a:endParaRPr>
          </a:p>
        </p:txBody>
      </p:sp>
      <p:pic>
        <p:nvPicPr>
          <p:cNvPr id="4" name="Picture 3" descr="An Excel sheet titled, Pricing Decision Model. Data has price, $ 549.58. Model has sales function slope, negative 2.9485, Sales function intercept, 3240.9, and sales, 1620.45001. Total revenue, $ 890,574.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86" y="2544589"/>
            <a:ext cx="3341716" cy="2998124"/>
          </a:xfrm>
          <a:prstGeom prst="rect">
            <a:avLst/>
          </a:prstGeom>
        </p:spPr>
      </p:pic>
      <p:pic>
        <p:nvPicPr>
          <p:cNvPr id="5" name="Picture 4" descr="A dialog box is titled, Solver Parameters, is displayed. An entry box for set objective, containing $ B $ 13 in it. A radio button is selected to maximum. An entry box for by changing variable cells, containing, $ B $ 5. An empty drop down for subject to the constraints. A marked checkbox for Make unconstrained variables non negative. An entry box for Select a solving method, containing G R G nonlinear in it. The text reads below, Select the G R G nonlinear engine for solver problems that are smooth nonlinear. Select the L P simplex engine for linear solver problems, and select the evolutionary engine for solver problems that are non smooth. The solve button is click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7523" y="2562323"/>
            <a:ext cx="3740727" cy="3535680"/>
          </a:xfrm>
          <a:prstGeom prst="rect">
            <a:avLst/>
          </a:prstGeom>
        </p:spPr>
      </p:pic>
    </p:spTree>
    <p:extLst>
      <p:ext uri="{BB962C8B-B14F-4D97-AF65-F5344CB8AC3E}">
        <p14:creationId xmlns:p14="http://schemas.microsoft.com/office/powerpoint/2010/main" val="4577670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Title 1"/>
          <p:cNvSpPr txBox="1">
            <a:spLocks noGrp="1"/>
          </p:cNvSpPr>
          <p:nvPr>
            <p:ph type="title"/>
          </p:nvPr>
        </p:nvSpPr>
        <p:spPr>
          <a:xfrm>
            <a:off x="457200" y="215372"/>
            <a:ext cx="8311896"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14.9: </a:t>
            </a:r>
            <a:r>
              <a:rPr lang="en-US" sz="3600" b="1" i="0" u="none" strike="noStrike" cap="none" dirty="0">
                <a:solidFill>
                  <a:srgbClr val="007FA3"/>
                </a:solidFill>
                <a:latin typeface="+mj-lt"/>
                <a:ea typeface="Arial"/>
                <a:cs typeface="Arial"/>
                <a:sym typeface="Arial"/>
              </a:rPr>
              <a:t>A Hotel Pricing </a:t>
            </a:r>
            <a:r>
              <a:rPr lang="en-US" sz="3600" b="1" i="0" u="none" strike="noStrike" cap="none" dirty="0" smtClean="0">
                <a:solidFill>
                  <a:srgbClr val="007FA3"/>
                </a:solidFill>
                <a:latin typeface="+mj-lt"/>
                <a:ea typeface="Arial"/>
                <a:cs typeface="Arial"/>
                <a:sym typeface="Arial"/>
              </a:rPr>
              <a:t>Model </a:t>
            </a:r>
            <a:r>
              <a:rPr lang="en-US" sz="2000" b="0" i="0" u="none" strike="noStrike" cap="none" dirty="0" smtClean="0">
                <a:solidFill>
                  <a:srgbClr val="007FA3"/>
                </a:solidFill>
                <a:latin typeface="+mj-lt"/>
                <a:ea typeface="Arial"/>
                <a:cs typeface="Arial"/>
                <a:sym typeface="Arial"/>
              </a:rPr>
              <a:t>(1 of 5)</a:t>
            </a:r>
            <a:endParaRPr sz="2000" b="0" i="0" u="none" strike="noStrike" cap="none" dirty="0">
              <a:solidFill>
                <a:srgbClr val="007FA3"/>
              </a:solidFill>
              <a:latin typeface="+mj-lt"/>
              <a:ea typeface="Arial"/>
              <a:cs typeface="Arial"/>
              <a:sym typeface="Arial"/>
            </a:endParaRPr>
          </a:p>
        </p:txBody>
      </p:sp>
      <p:sp>
        <p:nvSpPr>
          <p:cNvPr id="253" name="Content placeholder 2"/>
          <p:cNvSpPr txBox="1">
            <a:spLocks noGrp="1"/>
          </p:cNvSpPr>
          <p:nvPr>
            <p:ph type="body" idx="1"/>
          </p:nvPr>
        </p:nvSpPr>
        <p:spPr>
          <a:xfrm>
            <a:off x="457200" y="1600201"/>
            <a:ext cx="8229600" cy="1737360"/>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The Marquis Hotel is considering a major remodeling effort and needs to determine the best combination of rates and room sizes to maximize revenues while keeping the number of rooms at or below the current capacity of 450.</a:t>
            </a:r>
            <a:endParaRPr sz="2400" dirty="0">
              <a:latin typeface="+mn-lt"/>
            </a:endParaRPr>
          </a:p>
        </p:txBody>
      </p:sp>
      <p:graphicFrame>
        <p:nvGraphicFramePr>
          <p:cNvPr id="254" name="Table 3"/>
          <p:cNvGraphicFramePr/>
          <p:nvPr>
            <p:extLst>
              <p:ext uri="{D42A27DB-BD31-4B8C-83A1-F6EECF244321}">
                <p14:modId xmlns:p14="http://schemas.microsoft.com/office/powerpoint/2010/main" val="1838217743"/>
              </p:ext>
            </p:extLst>
          </p:nvPr>
        </p:nvGraphicFramePr>
        <p:xfrm>
          <a:off x="513367" y="3843528"/>
          <a:ext cx="4159217" cy="1950770"/>
        </p:xfrm>
        <a:graphic>
          <a:graphicData uri="http://schemas.openxmlformats.org/drawingml/2006/table">
            <a:tbl>
              <a:tblPr firstRow="1" bandRow="1">
                <a:tableStyleId>{5940675A-B579-460E-94D1-54222C63F5DA}</a:tableStyleId>
              </a:tblPr>
              <a:tblGrid>
                <a:gridCol w="1114265">
                  <a:extLst>
                    <a:ext uri="{9D8B030D-6E8A-4147-A177-3AD203B41FA5}">
                      <a16:colId xmlns:a16="http://schemas.microsoft.com/office/drawing/2014/main" val="20000"/>
                    </a:ext>
                  </a:extLst>
                </a:gridCol>
                <a:gridCol w="804672">
                  <a:extLst>
                    <a:ext uri="{9D8B030D-6E8A-4147-A177-3AD203B41FA5}">
                      <a16:colId xmlns:a16="http://schemas.microsoft.com/office/drawing/2014/main" val="20001"/>
                    </a:ext>
                  </a:extLst>
                </a:gridCol>
                <a:gridCol w="1298448">
                  <a:extLst>
                    <a:ext uri="{9D8B030D-6E8A-4147-A177-3AD203B41FA5}">
                      <a16:colId xmlns:a16="http://schemas.microsoft.com/office/drawing/2014/main" val="20002"/>
                    </a:ext>
                  </a:extLst>
                </a:gridCol>
                <a:gridCol w="941832">
                  <a:extLst>
                    <a:ext uri="{9D8B030D-6E8A-4147-A177-3AD203B41FA5}">
                      <a16:colId xmlns:a16="http://schemas.microsoft.com/office/drawing/2014/main" val="20003"/>
                    </a:ext>
                  </a:extLst>
                </a:gridCol>
              </a:tblGrid>
              <a:tr h="294650">
                <a:tc>
                  <a:txBody>
                    <a:bodyPr/>
                    <a:lstStyle/>
                    <a:p>
                      <a:pPr marL="0" marR="0" lvl="0" indent="0" algn="l" rtl="0">
                        <a:spcBef>
                          <a:spcPts val="0"/>
                        </a:spcBef>
                        <a:spcAft>
                          <a:spcPts val="0"/>
                        </a:spcAft>
                        <a:buNone/>
                      </a:pPr>
                      <a:r>
                        <a:rPr lang="en-US" sz="1400" b="1" u="none" strike="noStrike" cap="none" dirty="0">
                          <a:sym typeface="Arial"/>
                        </a:rPr>
                        <a:t>Room Type</a:t>
                      </a:r>
                      <a:endParaRPr sz="1400" b="1" u="none" strike="noStrike" cap="none" dirty="0">
                        <a:solidFill>
                          <a:schemeClr val="dk1"/>
                        </a:solidFill>
                        <a:latin typeface="Arial"/>
                        <a:ea typeface="Arial"/>
                        <a:cs typeface="Arial"/>
                        <a:sym typeface="Arial"/>
                      </a:endParaRPr>
                    </a:p>
                  </a:txBody>
                  <a:tcPr marL="91450" marR="91450" marT="45725" marB="45725" anchor="b"/>
                </a:tc>
                <a:tc>
                  <a:txBody>
                    <a:bodyPr/>
                    <a:lstStyle/>
                    <a:p>
                      <a:pPr marL="0" marR="0" lvl="0" indent="0" algn="ctr" rtl="0">
                        <a:spcBef>
                          <a:spcPts val="0"/>
                        </a:spcBef>
                        <a:spcAft>
                          <a:spcPts val="0"/>
                        </a:spcAft>
                        <a:buNone/>
                      </a:pPr>
                      <a:r>
                        <a:rPr lang="en-US" sz="1400" b="1" u="none" strike="noStrike" cap="none" dirty="0">
                          <a:sym typeface="Arial"/>
                        </a:rPr>
                        <a:t>Rate</a:t>
                      </a:r>
                      <a:endParaRPr sz="1400" b="1" u="none" strike="noStrike" cap="none" dirty="0">
                        <a:solidFill>
                          <a:schemeClr val="dk1"/>
                        </a:solidFill>
                        <a:latin typeface="Arial"/>
                        <a:ea typeface="Arial"/>
                        <a:cs typeface="Arial"/>
                        <a:sym typeface="Arial"/>
                      </a:endParaRPr>
                    </a:p>
                  </a:txBody>
                  <a:tcPr marL="91450" marR="91450" marT="45725" marB="45725" anchor="b"/>
                </a:tc>
                <a:tc>
                  <a:txBody>
                    <a:bodyPr/>
                    <a:lstStyle/>
                    <a:p>
                      <a:pPr marL="0" marR="0" lvl="0" indent="0" algn="ctr" rtl="0">
                        <a:spcBef>
                          <a:spcPts val="0"/>
                        </a:spcBef>
                        <a:spcAft>
                          <a:spcPts val="0"/>
                        </a:spcAft>
                        <a:buNone/>
                      </a:pPr>
                      <a:r>
                        <a:rPr lang="en-US" sz="1400" b="1" u="none" strike="noStrike" cap="none" dirty="0">
                          <a:sym typeface="Arial"/>
                        </a:rPr>
                        <a:t>Daily Avg. No. Sold</a:t>
                      </a:r>
                      <a:endParaRPr sz="1400" b="1" u="none" strike="noStrike" cap="none" dirty="0">
                        <a:solidFill>
                          <a:schemeClr val="dk1"/>
                        </a:solidFill>
                        <a:latin typeface="Arial"/>
                        <a:ea typeface="Arial"/>
                        <a:cs typeface="Arial"/>
                        <a:sym typeface="Arial"/>
                      </a:endParaRPr>
                    </a:p>
                  </a:txBody>
                  <a:tcPr marL="91450" marR="91450" marT="45725" marB="45725" anchor="b"/>
                </a:tc>
                <a:tc>
                  <a:txBody>
                    <a:bodyPr/>
                    <a:lstStyle/>
                    <a:p>
                      <a:pPr marL="0" marR="0" lvl="0" indent="0" algn="ctr" rtl="0">
                        <a:spcBef>
                          <a:spcPts val="0"/>
                        </a:spcBef>
                        <a:spcAft>
                          <a:spcPts val="0"/>
                        </a:spcAft>
                        <a:buNone/>
                      </a:pPr>
                      <a:r>
                        <a:rPr lang="en-US" sz="1400" b="1" u="none" strike="noStrike" cap="none" dirty="0">
                          <a:sym typeface="Arial"/>
                        </a:rPr>
                        <a:t>Revenue</a:t>
                      </a:r>
                      <a:endParaRPr sz="1400" b="1" u="none" strike="noStrike" cap="none" dirty="0">
                        <a:solidFill>
                          <a:schemeClr val="dk1"/>
                        </a:solidFill>
                        <a:latin typeface="Arial"/>
                        <a:ea typeface="Arial"/>
                        <a:cs typeface="Arial"/>
                        <a:sym typeface="Arial"/>
                      </a:endParaRPr>
                    </a:p>
                  </a:txBody>
                  <a:tcPr marL="91450" marR="91450" marT="45725" marB="45725" anchor="b"/>
                </a:tc>
                <a:extLst>
                  <a:ext uri="{0D108BD9-81ED-4DB2-BD59-A6C34878D82A}">
                    <a16:rowId xmlns:a16="http://schemas.microsoft.com/office/drawing/2014/main" val="10000"/>
                  </a:ext>
                </a:extLst>
              </a:tr>
              <a:tr h="238750">
                <a:tc>
                  <a:txBody>
                    <a:bodyPr/>
                    <a:lstStyle/>
                    <a:p>
                      <a:pPr marL="0" marR="0" lvl="0" indent="0" algn="l" rtl="0">
                        <a:spcBef>
                          <a:spcPts val="0"/>
                        </a:spcBef>
                        <a:spcAft>
                          <a:spcPts val="0"/>
                        </a:spcAft>
                        <a:buNone/>
                      </a:pPr>
                      <a:r>
                        <a:rPr lang="en-US" sz="1400" u="none" strike="noStrike" cap="none" dirty="0">
                          <a:sym typeface="Arial"/>
                        </a:rPr>
                        <a:t>Standard</a:t>
                      </a:r>
                      <a:endParaRPr sz="1400" b="0"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$85</a:t>
                      </a:r>
                      <a:endParaRPr sz="1400" b="0"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250</a:t>
                      </a:r>
                      <a:endParaRPr sz="1400" b="0"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$21,250</a:t>
                      </a:r>
                      <a:endParaRPr sz="1400" b="0" dirty="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162550">
                <a:tc>
                  <a:txBody>
                    <a:bodyPr/>
                    <a:lstStyle/>
                    <a:p>
                      <a:pPr marL="0" marR="0" lvl="0" indent="0" algn="l" rtl="0">
                        <a:spcBef>
                          <a:spcPts val="0"/>
                        </a:spcBef>
                        <a:spcAft>
                          <a:spcPts val="0"/>
                        </a:spcAft>
                        <a:buNone/>
                      </a:pPr>
                      <a:r>
                        <a:rPr lang="en-US" sz="1400" dirty="0">
                          <a:sym typeface="Arial"/>
                        </a:rPr>
                        <a:t>Gold</a:t>
                      </a:r>
                      <a:endParaRPr sz="1400" b="0"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$98</a:t>
                      </a:r>
                      <a:endParaRPr sz="1400" b="0"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100</a:t>
                      </a:r>
                      <a:endParaRPr sz="1400" b="0"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$9,800</a:t>
                      </a:r>
                      <a:endParaRPr sz="1400" b="0" dirty="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n-US" sz="1400" dirty="0">
                          <a:sym typeface="Arial"/>
                        </a:rPr>
                        <a:t>Platinum</a:t>
                      </a:r>
                      <a:endParaRPr sz="1400" b="0"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$139</a:t>
                      </a:r>
                      <a:endParaRPr sz="1400" b="0"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 50</a:t>
                      </a:r>
                      <a:endParaRPr sz="1400" b="0"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$6,950</a:t>
                      </a:r>
                      <a:endParaRPr sz="1400" b="0" dirty="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162550">
                <a:tc>
                  <a:txBody>
                    <a:bodyPr/>
                    <a:lstStyle/>
                    <a:p>
                      <a:pPr marL="0" marR="0" lvl="0" indent="0" algn="l" rtl="0">
                        <a:spcBef>
                          <a:spcPts val="0"/>
                        </a:spcBef>
                        <a:spcAft>
                          <a:spcPts val="0"/>
                        </a:spcAft>
                        <a:buNone/>
                      </a:pPr>
                      <a:r>
                        <a:rPr lang="en-US" sz="1400" dirty="0">
                          <a:sym typeface="Arial"/>
                        </a:rPr>
                        <a:t>Total Revenue</a:t>
                      </a:r>
                      <a:endParaRPr sz="1400" b="0" dirty="0">
                        <a:solidFill>
                          <a:schemeClr val="dk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Blank</a:t>
                      </a:r>
                      <a:endParaRPr sz="1400" b="0" dirty="0">
                        <a:solidFill>
                          <a:schemeClr val="lt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Blank</a:t>
                      </a:r>
                      <a:endParaRPr sz="1400" b="0" dirty="0">
                        <a:solidFill>
                          <a:schemeClr val="lt1"/>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$38,000</a:t>
                      </a:r>
                      <a:endParaRPr sz="1400" b="0" dirty="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255" name="Table 4"/>
          <p:cNvGraphicFramePr/>
          <p:nvPr>
            <p:extLst>
              <p:ext uri="{D42A27DB-BD31-4B8C-83A1-F6EECF244321}">
                <p14:modId xmlns:p14="http://schemas.microsoft.com/office/powerpoint/2010/main" val="39715888"/>
              </p:ext>
            </p:extLst>
          </p:nvPr>
        </p:nvGraphicFramePr>
        <p:xfrm>
          <a:off x="4945346" y="3959737"/>
          <a:ext cx="3430558" cy="1691680"/>
        </p:xfrm>
        <a:graphic>
          <a:graphicData uri="http://schemas.openxmlformats.org/drawingml/2006/table">
            <a:tbl>
              <a:tblPr firstRow="1" bandRow="1">
                <a:tableStyleId>{5940675A-B579-460E-94D1-54222C63F5DA}</a:tableStyleId>
              </a:tblPr>
              <a:tblGrid>
                <a:gridCol w="1199422">
                  <a:extLst>
                    <a:ext uri="{9D8B030D-6E8A-4147-A177-3AD203B41FA5}">
                      <a16:colId xmlns:a16="http://schemas.microsoft.com/office/drawing/2014/main" val="20000"/>
                    </a:ext>
                  </a:extLst>
                </a:gridCol>
                <a:gridCol w="2231136">
                  <a:extLst>
                    <a:ext uri="{9D8B030D-6E8A-4147-A177-3AD203B41FA5}">
                      <a16:colId xmlns:a16="http://schemas.microsoft.com/office/drawing/2014/main" val="20001"/>
                    </a:ext>
                  </a:extLst>
                </a:gridCol>
              </a:tblGrid>
              <a:tr h="203200">
                <a:tc>
                  <a:txBody>
                    <a:bodyPr/>
                    <a:lstStyle/>
                    <a:p>
                      <a:pPr marL="0" marR="0" lvl="0" indent="0" algn="l" rtl="0">
                        <a:spcBef>
                          <a:spcPts val="0"/>
                        </a:spcBef>
                        <a:spcAft>
                          <a:spcPts val="0"/>
                        </a:spcAft>
                        <a:buNone/>
                      </a:pPr>
                      <a:r>
                        <a:rPr lang="en-US" sz="1600" b="1" dirty="0">
                          <a:sym typeface="Arial"/>
                        </a:rPr>
                        <a:t>Room Type</a:t>
                      </a:r>
                      <a:endParaRPr sz="1600" b="1" dirty="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600" b="1" dirty="0">
                          <a:sym typeface="Arial"/>
                        </a:rPr>
                        <a:t>Price Elasticity of Demand</a:t>
                      </a:r>
                      <a:endParaRPr sz="1600" b="1" dirty="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dirty="0">
                          <a:sym typeface="Arial"/>
                        </a:rPr>
                        <a:t>Standard</a:t>
                      </a:r>
                      <a:endParaRPr sz="1600" dirty="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600" dirty="0">
                          <a:sym typeface="Arial"/>
                        </a:rPr>
                        <a:t>−1.5</a:t>
                      </a:r>
                      <a:endParaRPr sz="1600" dirty="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600" dirty="0">
                          <a:sym typeface="Arial"/>
                        </a:rPr>
                        <a:t>Gold</a:t>
                      </a:r>
                      <a:endParaRPr sz="1600" dirty="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600" dirty="0">
                          <a:sym typeface="Arial"/>
                        </a:rPr>
                        <a:t>−2.0</a:t>
                      </a:r>
                      <a:endParaRPr sz="1600" dirty="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600" dirty="0">
                          <a:sym typeface="Arial"/>
                        </a:rPr>
                        <a:t>Platinum</a:t>
                      </a:r>
                      <a:endParaRPr sz="1600" dirty="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600" dirty="0">
                          <a:sym typeface="Arial"/>
                        </a:rPr>
                        <a:t>−1.0</a:t>
                      </a:r>
                      <a:endParaRPr sz="1600" dirty="0">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596230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Title 1"/>
          <p:cNvSpPr txBox="1">
            <a:spLocks noGrp="1"/>
          </p:cNvSpPr>
          <p:nvPr>
            <p:ph type="title"/>
          </p:nvPr>
        </p:nvSpPr>
        <p:spPr>
          <a:xfrm>
            <a:off x="457200" y="215372"/>
            <a:ext cx="8302752" cy="1097280"/>
          </a:xfrm>
          <a:prstGeom prst="rect">
            <a:avLst/>
          </a:prstGeom>
          <a:noFill/>
          <a:ln>
            <a:noFill/>
          </a:ln>
        </p:spPr>
        <p:txBody>
          <a:bodyPr spcFirstLastPara="1" wrap="square" lIns="0" tIns="91425" rIns="0" bIns="0" anchor="b" anchorCtr="0">
            <a:noAutofit/>
          </a:bodyPr>
          <a:lstStyle/>
          <a:p>
            <a:pPr lvl="0"/>
            <a:r>
              <a:rPr lang="en-US" dirty="0">
                <a:latin typeface="+mj-lt"/>
              </a:rPr>
              <a:t>Example 14.9: A Hotel Pricing Model </a:t>
            </a:r>
            <a:r>
              <a:rPr lang="en-US" sz="2000" b="0" dirty="0" smtClean="0">
                <a:latin typeface="+mj-lt"/>
              </a:rPr>
              <a:t>(2 </a:t>
            </a:r>
            <a:r>
              <a:rPr lang="en-US" sz="2000" b="0" dirty="0">
                <a:latin typeface="+mj-lt"/>
              </a:rPr>
              <a:t>of 5)</a:t>
            </a:r>
            <a:endParaRPr sz="2000" b="0" i="0" u="none" strike="noStrike" cap="none" dirty="0">
              <a:solidFill>
                <a:srgbClr val="007FA3"/>
              </a:solidFill>
              <a:latin typeface="+mj-lt"/>
              <a:sym typeface="Arial"/>
            </a:endParaRPr>
          </a:p>
        </p:txBody>
      </p:sp>
      <p:graphicFrame>
        <p:nvGraphicFramePr>
          <p:cNvPr id="261" name="Table 2"/>
          <p:cNvGraphicFramePr/>
          <p:nvPr>
            <p:extLst>
              <p:ext uri="{D42A27DB-BD31-4B8C-83A1-F6EECF244321}">
                <p14:modId xmlns:p14="http://schemas.microsoft.com/office/powerpoint/2010/main" val="3557066580"/>
              </p:ext>
            </p:extLst>
          </p:nvPr>
        </p:nvGraphicFramePr>
        <p:xfrm>
          <a:off x="513367" y="1599393"/>
          <a:ext cx="4186649" cy="1950770"/>
        </p:xfrm>
        <a:graphic>
          <a:graphicData uri="http://schemas.openxmlformats.org/drawingml/2006/table">
            <a:tbl>
              <a:tblPr firstRow="1" bandRow="1">
                <a:tableStyleId>{5940675A-B579-460E-94D1-54222C63F5DA}</a:tableStyleId>
              </a:tblPr>
              <a:tblGrid>
                <a:gridCol w="1223993">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1289304">
                  <a:extLst>
                    <a:ext uri="{9D8B030D-6E8A-4147-A177-3AD203B41FA5}">
                      <a16:colId xmlns:a16="http://schemas.microsoft.com/office/drawing/2014/main" val="20002"/>
                    </a:ext>
                  </a:extLst>
                </a:gridCol>
                <a:gridCol w="941832">
                  <a:extLst>
                    <a:ext uri="{9D8B030D-6E8A-4147-A177-3AD203B41FA5}">
                      <a16:colId xmlns:a16="http://schemas.microsoft.com/office/drawing/2014/main" val="20003"/>
                    </a:ext>
                  </a:extLst>
                </a:gridCol>
              </a:tblGrid>
              <a:tr h="294650">
                <a:tc>
                  <a:txBody>
                    <a:bodyPr/>
                    <a:lstStyle/>
                    <a:p>
                      <a:pPr marL="0" marR="0" lvl="0" indent="0" algn="l" rtl="0">
                        <a:spcBef>
                          <a:spcPts val="0"/>
                        </a:spcBef>
                        <a:spcAft>
                          <a:spcPts val="0"/>
                        </a:spcAft>
                        <a:buNone/>
                      </a:pPr>
                      <a:r>
                        <a:rPr lang="en-US" sz="1400" b="1" dirty="0">
                          <a:sym typeface="Arial"/>
                        </a:rPr>
                        <a:t>Room Type</a:t>
                      </a:r>
                      <a:endParaRPr sz="1400" b="1" dirty="0">
                        <a:solidFill>
                          <a:schemeClr val="dk1"/>
                        </a:solidFill>
                        <a:latin typeface="+mn-lt"/>
                        <a:ea typeface="Arial"/>
                        <a:cs typeface="Arial"/>
                        <a:sym typeface="Arial"/>
                      </a:endParaRPr>
                    </a:p>
                  </a:txBody>
                  <a:tcPr marL="91450" marR="91450" marT="45725" marB="45725" anchor="b"/>
                </a:tc>
                <a:tc>
                  <a:txBody>
                    <a:bodyPr/>
                    <a:lstStyle/>
                    <a:p>
                      <a:pPr marL="0" marR="0" lvl="0" indent="0" algn="ctr" rtl="0">
                        <a:spcBef>
                          <a:spcPts val="0"/>
                        </a:spcBef>
                        <a:spcAft>
                          <a:spcPts val="0"/>
                        </a:spcAft>
                        <a:buNone/>
                      </a:pPr>
                      <a:r>
                        <a:rPr lang="en-US" sz="1400" b="1" dirty="0">
                          <a:sym typeface="Arial"/>
                        </a:rPr>
                        <a:t>Rate</a:t>
                      </a:r>
                      <a:endParaRPr sz="1400" b="1" dirty="0">
                        <a:solidFill>
                          <a:schemeClr val="dk1"/>
                        </a:solidFill>
                        <a:latin typeface="+mn-lt"/>
                        <a:ea typeface="Arial"/>
                        <a:cs typeface="Arial"/>
                        <a:sym typeface="Arial"/>
                      </a:endParaRPr>
                    </a:p>
                  </a:txBody>
                  <a:tcPr marL="91450" marR="91450" marT="45725" marB="45725" anchor="b"/>
                </a:tc>
                <a:tc>
                  <a:txBody>
                    <a:bodyPr/>
                    <a:lstStyle/>
                    <a:p>
                      <a:pPr marL="0" marR="0" lvl="0" indent="0" algn="ctr" rtl="0">
                        <a:spcBef>
                          <a:spcPts val="0"/>
                        </a:spcBef>
                        <a:spcAft>
                          <a:spcPts val="0"/>
                        </a:spcAft>
                        <a:buNone/>
                      </a:pPr>
                      <a:r>
                        <a:rPr lang="en-US" sz="1400" b="1" dirty="0">
                          <a:sym typeface="Arial"/>
                        </a:rPr>
                        <a:t>Daily Avg. No. Sold</a:t>
                      </a:r>
                      <a:endParaRPr sz="1400" b="1" dirty="0">
                        <a:solidFill>
                          <a:schemeClr val="dk1"/>
                        </a:solidFill>
                        <a:latin typeface="+mn-lt"/>
                        <a:ea typeface="Arial"/>
                        <a:cs typeface="Arial"/>
                        <a:sym typeface="Arial"/>
                      </a:endParaRPr>
                    </a:p>
                  </a:txBody>
                  <a:tcPr marL="91450" marR="91450" marT="45725" marB="45725" anchor="b"/>
                </a:tc>
                <a:tc>
                  <a:txBody>
                    <a:bodyPr/>
                    <a:lstStyle/>
                    <a:p>
                      <a:pPr marL="0" marR="0" lvl="0" indent="0" algn="ctr" rtl="0">
                        <a:spcBef>
                          <a:spcPts val="0"/>
                        </a:spcBef>
                        <a:spcAft>
                          <a:spcPts val="0"/>
                        </a:spcAft>
                        <a:buNone/>
                      </a:pPr>
                      <a:r>
                        <a:rPr lang="en-US" sz="1400" b="1" dirty="0">
                          <a:sym typeface="Arial"/>
                        </a:rPr>
                        <a:t>Revenue</a:t>
                      </a:r>
                      <a:endParaRPr sz="1400" b="1" dirty="0">
                        <a:solidFill>
                          <a:schemeClr val="dk1"/>
                        </a:solidFill>
                        <a:latin typeface="+mn-lt"/>
                        <a:ea typeface="Arial"/>
                        <a:cs typeface="Arial"/>
                        <a:sym typeface="Arial"/>
                      </a:endParaRPr>
                    </a:p>
                  </a:txBody>
                  <a:tcPr marL="91450" marR="91450" marT="45725" marB="45725" anchor="b"/>
                </a:tc>
                <a:extLst>
                  <a:ext uri="{0D108BD9-81ED-4DB2-BD59-A6C34878D82A}">
                    <a16:rowId xmlns:a16="http://schemas.microsoft.com/office/drawing/2014/main" val="10000"/>
                  </a:ext>
                </a:extLst>
              </a:tr>
              <a:tr h="238750">
                <a:tc>
                  <a:txBody>
                    <a:bodyPr/>
                    <a:lstStyle/>
                    <a:p>
                      <a:pPr marL="0" marR="0" lvl="0" indent="0" algn="l" rtl="0">
                        <a:spcBef>
                          <a:spcPts val="0"/>
                        </a:spcBef>
                        <a:spcAft>
                          <a:spcPts val="0"/>
                        </a:spcAft>
                        <a:buNone/>
                      </a:pPr>
                      <a:r>
                        <a:rPr lang="en-US" sz="1400" dirty="0">
                          <a:sym typeface="Arial"/>
                        </a:rPr>
                        <a:t>Standard</a:t>
                      </a:r>
                      <a:endParaRPr sz="1400" b="0" dirty="0">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$85</a:t>
                      </a:r>
                      <a:endParaRPr sz="1400" b="0" dirty="0">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250</a:t>
                      </a:r>
                      <a:endParaRPr sz="1400" b="0" dirty="0">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$21,250</a:t>
                      </a:r>
                      <a:endParaRPr sz="1400" b="0" dirty="0">
                        <a:solidFill>
                          <a:schemeClr val="dk1"/>
                        </a:solidFill>
                        <a:latin typeface="+mn-lt"/>
                        <a:ea typeface="Arial"/>
                        <a:cs typeface="Arial"/>
                        <a:sym typeface="Arial"/>
                      </a:endParaRPr>
                    </a:p>
                  </a:txBody>
                  <a:tcPr marL="91450" marR="91450" marT="45725" marB="45725"/>
                </a:tc>
                <a:extLst>
                  <a:ext uri="{0D108BD9-81ED-4DB2-BD59-A6C34878D82A}">
                    <a16:rowId xmlns:a16="http://schemas.microsoft.com/office/drawing/2014/main" val="10001"/>
                  </a:ext>
                </a:extLst>
              </a:tr>
              <a:tr h="162550">
                <a:tc>
                  <a:txBody>
                    <a:bodyPr/>
                    <a:lstStyle/>
                    <a:p>
                      <a:pPr marL="0" marR="0" lvl="0" indent="0" algn="l" rtl="0">
                        <a:spcBef>
                          <a:spcPts val="0"/>
                        </a:spcBef>
                        <a:spcAft>
                          <a:spcPts val="0"/>
                        </a:spcAft>
                        <a:buNone/>
                      </a:pPr>
                      <a:r>
                        <a:rPr lang="en-US" sz="1400" dirty="0">
                          <a:sym typeface="Arial"/>
                        </a:rPr>
                        <a:t>Gold</a:t>
                      </a:r>
                      <a:endParaRPr sz="1400" b="0" dirty="0">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$98</a:t>
                      </a:r>
                      <a:endParaRPr sz="1400" b="0" dirty="0">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100</a:t>
                      </a:r>
                      <a:endParaRPr sz="1400" b="0" dirty="0">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$9,800</a:t>
                      </a:r>
                      <a:endParaRPr sz="1400" b="0" dirty="0">
                        <a:solidFill>
                          <a:schemeClr val="dk1"/>
                        </a:solidFill>
                        <a:latin typeface="+mn-lt"/>
                        <a:ea typeface="Arial"/>
                        <a:cs typeface="Arial"/>
                        <a:sym typeface="Arial"/>
                      </a:endParaRPr>
                    </a:p>
                  </a:txBody>
                  <a:tcPr marL="91450" marR="91450" marT="45725" marB="45725"/>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n-US" sz="1400" dirty="0">
                          <a:sym typeface="Arial"/>
                        </a:rPr>
                        <a:t>Platinum</a:t>
                      </a:r>
                      <a:endParaRPr sz="1400" b="0" dirty="0">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$139</a:t>
                      </a:r>
                      <a:endParaRPr sz="1400" b="0" dirty="0">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 50</a:t>
                      </a:r>
                      <a:endParaRPr sz="1400" b="0" dirty="0">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$6,950</a:t>
                      </a:r>
                      <a:endParaRPr sz="1400" b="0" dirty="0">
                        <a:solidFill>
                          <a:schemeClr val="dk1"/>
                        </a:solidFill>
                        <a:latin typeface="+mn-lt"/>
                        <a:ea typeface="Arial"/>
                        <a:cs typeface="Arial"/>
                        <a:sym typeface="Arial"/>
                      </a:endParaRPr>
                    </a:p>
                  </a:txBody>
                  <a:tcPr marL="91450" marR="91450" marT="45725" marB="45725"/>
                </a:tc>
                <a:extLst>
                  <a:ext uri="{0D108BD9-81ED-4DB2-BD59-A6C34878D82A}">
                    <a16:rowId xmlns:a16="http://schemas.microsoft.com/office/drawing/2014/main" val="10003"/>
                  </a:ext>
                </a:extLst>
              </a:tr>
              <a:tr h="162550">
                <a:tc>
                  <a:txBody>
                    <a:bodyPr/>
                    <a:lstStyle/>
                    <a:p>
                      <a:pPr marL="0" marR="0" lvl="0" indent="0" algn="l" rtl="0">
                        <a:spcBef>
                          <a:spcPts val="0"/>
                        </a:spcBef>
                        <a:spcAft>
                          <a:spcPts val="0"/>
                        </a:spcAft>
                        <a:buNone/>
                      </a:pPr>
                      <a:r>
                        <a:rPr lang="en-US" sz="1400" dirty="0">
                          <a:sym typeface="Arial"/>
                        </a:rPr>
                        <a:t>Total Revenue</a:t>
                      </a:r>
                      <a:endParaRPr sz="1400" b="0" dirty="0">
                        <a:solidFill>
                          <a:schemeClr val="dk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olidFill>
                            <a:schemeClr val="bg1"/>
                          </a:solidFill>
                          <a:sym typeface="Arial"/>
                        </a:rPr>
                        <a:t>Blank</a:t>
                      </a:r>
                      <a:endParaRPr sz="1400" b="0" dirty="0">
                        <a:solidFill>
                          <a:schemeClr val="bg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olidFill>
                            <a:schemeClr val="bg1"/>
                          </a:solidFill>
                          <a:sym typeface="Arial"/>
                        </a:rPr>
                        <a:t>Blank</a:t>
                      </a:r>
                      <a:endParaRPr sz="1400" b="0" dirty="0">
                        <a:solidFill>
                          <a:schemeClr val="bg1"/>
                        </a:solidFill>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$38,000</a:t>
                      </a:r>
                      <a:endParaRPr sz="1400" b="0" dirty="0">
                        <a:solidFill>
                          <a:schemeClr val="dk1"/>
                        </a:solidFill>
                        <a:latin typeface="+mn-lt"/>
                        <a:ea typeface="Arial"/>
                        <a:cs typeface="Arial"/>
                        <a:sym typeface="Arial"/>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262" name="Table 3"/>
          <p:cNvGraphicFramePr/>
          <p:nvPr>
            <p:extLst>
              <p:ext uri="{D42A27DB-BD31-4B8C-83A1-F6EECF244321}">
                <p14:modId xmlns:p14="http://schemas.microsoft.com/office/powerpoint/2010/main" val="238290787"/>
              </p:ext>
            </p:extLst>
          </p:nvPr>
        </p:nvGraphicFramePr>
        <p:xfrm>
          <a:off x="4945346" y="1712356"/>
          <a:ext cx="3275110" cy="1630720"/>
        </p:xfrm>
        <a:graphic>
          <a:graphicData uri="http://schemas.openxmlformats.org/drawingml/2006/table">
            <a:tbl>
              <a:tblPr firstRow="1" bandRow="1">
                <a:tableStyleId>{5940675A-B579-460E-94D1-54222C63F5DA}</a:tableStyleId>
              </a:tblPr>
              <a:tblGrid>
                <a:gridCol w="117199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tblGrid>
              <a:tr h="203200">
                <a:tc>
                  <a:txBody>
                    <a:bodyPr/>
                    <a:lstStyle/>
                    <a:p>
                      <a:pPr marL="0" marR="0" lvl="0" indent="0" algn="l" rtl="0">
                        <a:spcBef>
                          <a:spcPts val="0"/>
                        </a:spcBef>
                        <a:spcAft>
                          <a:spcPts val="0"/>
                        </a:spcAft>
                        <a:buNone/>
                      </a:pPr>
                      <a:r>
                        <a:rPr lang="en-US" sz="1400" b="1" dirty="0">
                          <a:sym typeface="Arial"/>
                        </a:rPr>
                        <a:t>Room Type</a:t>
                      </a:r>
                      <a:endParaRPr sz="1400" b="1" dirty="0">
                        <a:latin typeface="+mn-lt"/>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400" b="1" dirty="0">
                          <a:sym typeface="Arial"/>
                        </a:rPr>
                        <a:t>Price Elasticity of Demand</a:t>
                      </a:r>
                      <a:endParaRPr sz="1400" b="1" dirty="0">
                        <a:latin typeface="+mn-lt"/>
                        <a:ea typeface="Arial"/>
                        <a:cs typeface="Arial"/>
                        <a:sym typeface="Aria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400" dirty="0">
                          <a:sym typeface="Arial"/>
                        </a:rPr>
                        <a:t>Standard</a:t>
                      </a:r>
                      <a:endParaRPr sz="1400" dirty="0">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−1.5</a:t>
                      </a:r>
                      <a:endParaRPr sz="1400" dirty="0">
                        <a:solidFill>
                          <a:schemeClr val="dk1"/>
                        </a:solidFill>
                        <a:latin typeface="+mn-lt"/>
                        <a:ea typeface="Arial"/>
                        <a:cs typeface="Arial"/>
                        <a:sym typeface="Aria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400" dirty="0">
                          <a:sym typeface="Arial"/>
                        </a:rPr>
                        <a:t>Gold</a:t>
                      </a:r>
                      <a:endParaRPr sz="1400" dirty="0">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−2.0</a:t>
                      </a:r>
                      <a:endParaRPr sz="1400" dirty="0">
                        <a:latin typeface="+mn-lt"/>
                        <a:ea typeface="Arial"/>
                        <a:cs typeface="Arial"/>
                        <a:sym typeface="Aria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400" dirty="0">
                          <a:sym typeface="Arial"/>
                        </a:rPr>
                        <a:t>Platinum</a:t>
                      </a:r>
                      <a:endParaRPr sz="1400" dirty="0">
                        <a:latin typeface="+mn-lt"/>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400" dirty="0">
                          <a:sym typeface="Arial"/>
                        </a:rPr>
                        <a:t>−1.0</a:t>
                      </a:r>
                      <a:endParaRPr sz="1400" dirty="0">
                        <a:latin typeface="+mn-lt"/>
                        <a:ea typeface="Arial"/>
                        <a:cs typeface="Arial"/>
                        <a:sym typeface="Arial"/>
                      </a:endParaRPr>
                    </a:p>
                  </a:txBody>
                  <a:tcPr marL="91450" marR="91450" marT="45725" marB="45725"/>
                </a:tc>
                <a:extLst>
                  <a:ext uri="{0D108BD9-81ED-4DB2-BD59-A6C34878D82A}">
                    <a16:rowId xmlns:a16="http://schemas.microsoft.com/office/drawing/2014/main" val="10003"/>
                  </a:ext>
                </a:extLst>
              </a:tr>
            </a:tbl>
          </a:graphicData>
        </a:graphic>
      </p:graphicFrame>
      <p:sp>
        <p:nvSpPr>
          <p:cNvPr id="263" name="Content placeholder 4"/>
          <p:cNvSpPr txBox="1">
            <a:spLocks noGrp="1"/>
          </p:cNvSpPr>
          <p:nvPr>
            <p:ph type="body" idx="1"/>
          </p:nvPr>
        </p:nvSpPr>
        <p:spPr>
          <a:xfrm>
            <a:off x="513367" y="3993005"/>
            <a:ext cx="2588271" cy="62312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600"/>
              <a:buFont typeface="Arial"/>
              <a:buNone/>
            </a:pPr>
            <a:r>
              <a:rPr lang="en-US" sz="1400" b="0" i="0" u="none" strike="noStrike" cap="none" dirty="0">
                <a:solidFill>
                  <a:schemeClr val="dk1"/>
                </a:solidFill>
                <a:latin typeface="+mn-lt"/>
                <a:ea typeface="Arial"/>
                <a:cs typeface="Arial"/>
                <a:sym typeface="Arial"/>
              </a:rPr>
              <a:t>Projected number of rooms sold for a given room type =</a:t>
            </a:r>
            <a:endParaRPr sz="1400" b="0" i="0" u="none" strike="noStrike" cap="none" dirty="0">
              <a:solidFill>
                <a:schemeClr val="dk1"/>
              </a:solidFill>
              <a:latin typeface="+mn-lt"/>
              <a:ea typeface="Arial"/>
              <a:cs typeface="Arial"/>
              <a:sym typeface="Arial"/>
            </a:endParaRPr>
          </a:p>
        </p:txBody>
      </p:sp>
      <p:graphicFrame>
        <p:nvGraphicFramePr>
          <p:cNvPr id="4" name="Object 3" descr="Start fraction Historical Average Number of Rooms Sold + left bracket left parenthesis elasticity right parenthesis times left parenthesis new price minus current price right parenthesis times left parenthesis Historical average number of rooms sold right parenthesis right bracket over current price end fraction."/>
          <p:cNvGraphicFramePr>
            <a:graphicFrameLocks noChangeAspect="1"/>
          </p:cNvGraphicFramePr>
          <p:nvPr>
            <p:extLst>
              <p:ext uri="{D42A27DB-BD31-4B8C-83A1-F6EECF244321}">
                <p14:modId xmlns:p14="http://schemas.microsoft.com/office/powerpoint/2010/main" val="1271757118"/>
              </p:ext>
            </p:extLst>
          </p:nvPr>
        </p:nvGraphicFramePr>
        <p:xfrm>
          <a:off x="3213382" y="3689254"/>
          <a:ext cx="3379669" cy="965620"/>
        </p:xfrm>
        <a:graphic>
          <a:graphicData uri="http://schemas.openxmlformats.org/presentationml/2006/ole">
            <mc:AlternateContent xmlns:mc="http://schemas.openxmlformats.org/markup-compatibility/2006">
              <mc:Choice xmlns:v="urn:schemas-microsoft-com:vml" Requires="v">
                <p:oleObj spid="_x0000_s13644" name="Equation" r:id="rId4" imgW="4089240" imgH="1168200" progId="Equation.DSMT4">
                  <p:embed/>
                </p:oleObj>
              </mc:Choice>
              <mc:Fallback>
                <p:oleObj name="Equation" r:id="rId4" imgW="4089240" imgH="1168200" progId="Equation.DSMT4">
                  <p:embed/>
                  <p:pic>
                    <p:nvPicPr>
                      <p:cNvPr id="0" name=""/>
                      <p:cNvPicPr/>
                      <p:nvPr/>
                    </p:nvPicPr>
                    <p:blipFill>
                      <a:blip r:embed="rId5"/>
                      <a:stretch>
                        <a:fillRect/>
                      </a:stretch>
                    </p:blipFill>
                    <p:spPr>
                      <a:xfrm>
                        <a:off x="3213382" y="3689254"/>
                        <a:ext cx="3379669" cy="965620"/>
                      </a:xfrm>
                      <a:prstGeom prst="rect">
                        <a:avLst/>
                      </a:prstGeom>
                    </p:spPr>
                  </p:pic>
                </p:oleObj>
              </mc:Fallback>
            </mc:AlternateContent>
          </a:graphicData>
        </a:graphic>
      </p:graphicFrame>
      <p:sp>
        <p:nvSpPr>
          <p:cNvPr id="265" name="Content placeholder 6"/>
          <p:cNvSpPr txBox="1">
            <a:spLocks noGrp="1"/>
          </p:cNvSpPr>
          <p:nvPr>
            <p:ph type="body" idx="2"/>
          </p:nvPr>
        </p:nvSpPr>
        <p:spPr>
          <a:xfrm>
            <a:off x="838201" y="4883073"/>
            <a:ext cx="3020568"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400" b="0" i="0" u="none" strike="noStrike" cap="none" dirty="0">
                <a:solidFill>
                  <a:schemeClr val="dk1"/>
                </a:solidFill>
                <a:latin typeface="+mn-lt"/>
                <a:sym typeface="Arial"/>
              </a:rPr>
              <a:t>For example, using a standard room:</a:t>
            </a:r>
            <a:endParaRPr sz="1400" dirty="0">
              <a:latin typeface="+mn-lt"/>
            </a:endParaRPr>
          </a:p>
        </p:txBody>
      </p:sp>
      <p:sp>
        <p:nvSpPr>
          <p:cNvPr id="3" name="Content placeholder 7"/>
          <p:cNvSpPr txBox="1"/>
          <p:nvPr/>
        </p:nvSpPr>
        <p:spPr>
          <a:xfrm>
            <a:off x="1183404" y="5245428"/>
            <a:ext cx="2785092" cy="307777"/>
          </a:xfrm>
          <a:prstGeom prst="rect">
            <a:avLst/>
          </a:prstGeom>
          <a:noFill/>
        </p:spPr>
        <p:txBody>
          <a:bodyPr wrap="square" rtlCol="0">
            <a:spAutoFit/>
          </a:bodyPr>
          <a:lstStyle/>
          <a:p>
            <a:r>
              <a:rPr lang="en-US" dirty="0">
                <a:latin typeface="+mn-lt"/>
              </a:rPr>
              <a:t>projected number of rooms </a:t>
            </a:r>
            <a:r>
              <a:rPr lang="en-US" dirty="0" smtClean="0">
                <a:latin typeface="+mn-lt"/>
              </a:rPr>
              <a:t>sold</a:t>
            </a:r>
            <a:endParaRPr lang="en-US" dirty="0">
              <a:latin typeface="+mn-lt"/>
            </a:endParaRPr>
          </a:p>
        </p:txBody>
      </p:sp>
      <p:graphicFrame>
        <p:nvGraphicFramePr>
          <p:cNvPr id="5" name="Object 4" descr="= 250 minus start fraction left bracket 1.5 left parenthesis S minus 85 right parenthesis left parenthesis 250 right parenthesis right bracket over 85 end fraction,  = 625 negative 4.41176 S"/>
          <p:cNvGraphicFramePr>
            <a:graphicFrameLocks noChangeAspect="1"/>
          </p:cNvGraphicFramePr>
          <p:nvPr>
            <p:extLst>
              <p:ext uri="{D42A27DB-BD31-4B8C-83A1-F6EECF244321}">
                <p14:modId xmlns:p14="http://schemas.microsoft.com/office/powerpoint/2010/main" val="2324445625"/>
              </p:ext>
            </p:extLst>
          </p:nvPr>
        </p:nvGraphicFramePr>
        <p:xfrm>
          <a:off x="4050792" y="5245428"/>
          <a:ext cx="2717800" cy="584200"/>
        </p:xfrm>
        <a:graphic>
          <a:graphicData uri="http://schemas.openxmlformats.org/presentationml/2006/ole">
            <mc:AlternateContent xmlns:mc="http://schemas.openxmlformats.org/markup-compatibility/2006">
              <mc:Choice xmlns:v="urn:schemas-microsoft-com:vml" Requires="v">
                <p:oleObj spid="_x0000_s13645" name="Equation" r:id="rId6" imgW="2717640" imgH="583920" progId="Equation.DSMT4">
                  <p:embed/>
                </p:oleObj>
              </mc:Choice>
              <mc:Fallback>
                <p:oleObj name="Equation" r:id="rId6" imgW="2717640" imgH="583920" progId="Equation.DSMT4">
                  <p:embed/>
                  <p:pic>
                    <p:nvPicPr>
                      <p:cNvPr id="0" name=""/>
                      <p:cNvPicPr/>
                      <p:nvPr/>
                    </p:nvPicPr>
                    <p:blipFill>
                      <a:blip r:embed="rId7"/>
                      <a:stretch>
                        <a:fillRect/>
                      </a:stretch>
                    </p:blipFill>
                    <p:spPr>
                      <a:xfrm>
                        <a:off x="4050792" y="5245428"/>
                        <a:ext cx="2717800" cy="584200"/>
                      </a:xfrm>
                      <a:prstGeom prst="rect">
                        <a:avLst/>
                      </a:prstGeom>
                    </p:spPr>
                  </p:pic>
                </p:oleObj>
              </mc:Fallback>
            </mc:AlternateContent>
          </a:graphicData>
        </a:graphic>
      </p:graphicFrame>
      <p:sp>
        <p:nvSpPr>
          <p:cNvPr id="267" name="Content placeholder 8"/>
          <p:cNvSpPr txBox="1">
            <a:spLocks noGrp="1"/>
          </p:cNvSpPr>
          <p:nvPr>
            <p:ph type="body" idx="3"/>
          </p:nvPr>
        </p:nvSpPr>
        <p:spPr>
          <a:xfrm>
            <a:off x="838200" y="5901037"/>
            <a:ext cx="2919984" cy="33427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400" b="0" i="0" u="none" strike="noStrike" cap="none" dirty="0">
                <a:solidFill>
                  <a:schemeClr val="dk1"/>
                </a:solidFill>
                <a:latin typeface="+mn-lt"/>
                <a:ea typeface="Arial"/>
                <a:cs typeface="Arial"/>
                <a:sym typeface="Arial"/>
              </a:rPr>
              <a:t>where </a:t>
            </a:r>
            <a:r>
              <a:rPr lang="en-US" sz="1400" b="0" i="1" u="none" strike="noStrike" cap="none" dirty="0">
                <a:solidFill>
                  <a:schemeClr val="dk1"/>
                </a:solidFill>
                <a:latin typeface="+mn-lt"/>
                <a:ea typeface="Arial"/>
                <a:cs typeface="Arial"/>
                <a:sym typeface="Arial"/>
              </a:rPr>
              <a:t>S</a:t>
            </a:r>
            <a:r>
              <a:rPr lang="en-US" sz="1400" b="0" i="0" u="none" strike="noStrike" cap="none" dirty="0">
                <a:solidFill>
                  <a:schemeClr val="dk1"/>
                </a:solidFill>
                <a:latin typeface="+mn-lt"/>
                <a:ea typeface="Arial"/>
                <a:cs typeface="Arial"/>
                <a:sym typeface="Arial"/>
              </a:rPr>
              <a:t> = new Standard room price</a:t>
            </a:r>
            <a:endParaRPr sz="1400" b="0" i="0" u="none" strike="noStrike" cap="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9698172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Title 1"/>
          <p:cNvSpPr txBox="1">
            <a:spLocks noGrp="1"/>
          </p:cNvSpPr>
          <p:nvPr>
            <p:ph type="title"/>
          </p:nvPr>
        </p:nvSpPr>
        <p:spPr>
          <a:xfrm>
            <a:off x="457200" y="215372"/>
            <a:ext cx="8302752" cy="1097280"/>
          </a:xfrm>
          <a:prstGeom prst="rect">
            <a:avLst/>
          </a:prstGeom>
          <a:noFill/>
          <a:ln>
            <a:noFill/>
          </a:ln>
        </p:spPr>
        <p:txBody>
          <a:bodyPr spcFirstLastPara="1" wrap="square" lIns="0" tIns="91425" rIns="0" bIns="0" anchor="b" anchorCtr="0">
            <a:noAutofit/>
          </a:bodyPr>
          <a:lstStyle/>
          <a:p>
            <a:pPr lvl="0"/>
            <a:r>
              <a:rPr lang="en-US" dirty="0">
                <a:latin typeface="+mj-lt"/>
              </a:rPr>
              <a:t>Example 14.9: A Hotel Pricing Model </a:t>
            </a:r>
            <a:r>
              <a:rPr lang="en-US" sz="2000" b="0" dirty="0" smtClean="0">
                <a:latin typeface="+mj-lt"/>
              </a:rPr>
              <a:t>(3 </a:t>
            </a:r>
            <a:r>
              <a:rPr lang="en-US" sz="2000" b="0" dirty="0">
                <a:latin typeface="+mj-lt"/>
              </a:rPr>
              <a:t>of 5)</a:t>
            </a:r>
            <a:endParaRPr sz="3600" b="1" i="0" u="none" strike="noStrike" cap="none" dirty="0">
              <a:solidFill>
                <a:srgbClr val="007FA3"/>
              </a:solidFill>
              <a:latin typeface="+mj-lt"/>
              <a:sym typeface="Arial"/>
            </a:endParaRPr>
          </a:p>
        </p:txBody>
      </p:sp>
      <p:sp>
        <p:nvSpPr>
          <p:cNvPr id="273" name="Content placeholder 2"/>
          <p:cNvSpPr txBox="1">
            <a:spLocks noGrp="1"/>
          </p:cNvSpPr>
          <p:nvPr>
            <p:ph type="body" idx="1"/>
          </p:nvPr>
        </p:nvSpPr>
        <p:spPr>
          <a:xfrm>
            <a:off x="457200" y="1984056"/>
            <a:ext cx="1524000" cy="685991"/>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Model</a:t>
            </a:r>
            <a:endParaRPr sz="2400" dirty="0">
              <a:latin typeface="+mn-lt"/>
            </a:endParaRPr>
          </a:p>
        </p:txBody>
      </p:sp>
      <p:graphicFrame>
        <p:nvGraphicFramePr>
          <p:cNvPr id="2" name="Object 1" descr="maximize 625 S + 300 G + 100 P minus 4.41176 S squared minus 2.04082 G squared minus 0.35971 P squared."/>
          <p:cNvGraphicFramePr>
            <a:graphicFrameLocks noChangeAspect="1"/>
          </p:cNvGraphicFramePr>
          <p:nvPr>
            <p:extLst>
              <p:ext uri="{D42A27DB-BD31-4B8C-83A1-F6EECF244321}">
                <p14:modId xmlns:p14="http://schemas.microsoft.com/office/powerpoint/2010/main" val="3604492519"/>
              </p:ext>
            </p:extLst>
          </p:nvPr>
        </p:nvGraphicFramePr>
        <p:xfrm>
          <a:off x="1364615" y="2801177"/>
          <a:ext cx="4724400" cy="838200"/>
        </p:xfrm>
        <a:graphic>
          <a:graphicData uri="http://schemas.openxmlformats.org/presentationml/2006/ole">
            <mc:AlternateContent xmlns:mc="http://schemas.openxmlformats.org/markup-compatibility/2006">
              <mc:Choice xmlns:v="urn:schemas-microsoft-com:vml" Requires="v">
                <p:oleObj spid="_x0000_s14806" name="Equation" r:id="rId4" imgW="4724280" imgH="838080" progId="Equation.DSMT4">
                  <p:embed/>
                </p:oleObj>
              </mc:Choice>
              <mc:Fallback>
                <p:oleObj name="Equation" r:id="rId4" imgW="4724280" imgH="838080" progId="Equation.DSMT4">
                  <p:embed/>
                  <p:pic>
                    <p:nvPicPr>
                      <p:cNvPr id="0" name=""/>
                      <p:cNvPicPr/>
                      <p:nvPr/>
                    </p:nvPicPr>
                    <p:blipFill>
                      <a:blip r:embed="rId5"/>
                      <a:stretch>
                        <a:fillRect/>
                      </a:stretch>
                    </p:blipFill>
                    <p:spPr>
                      <a:xfrm>
                        <a:off x="1364615" y="2801177"/>
                        <a:ext cx="4724400" cy="838200"/>
                      </a:xfrm>
                      <a:prstGeom prst="rect">
                        <a:avLst/>
                      </a:prstGeom>
                    </p:spPr>
                  </p:pic>
                </p:oleObj>
              </mc:Fallback>
            </mc:AlternateContent>
          </a:graphicData>
        </a:graphic>
      </p:graphicFrame>
      <p:graphicFrame>
        <p:nvGraphicFramePr>
          <p:cNvPr id="3" name="Object 2" descr="70 is less than or equal to S is less than or equal to 90, 90 is less than or equal to G is less than or equal to 110, 120 is less than or equal to P is less than or equal to 149."/>
          <p:cNvGraphicFramePr>
            <a:graphicFrameLocks noChangeAspect="1"/>
          </p:cNvGraphicFramePr>
          <p:nvPr>
            <p:extLst>
              <p:ext uri="{D42A27DB-BD31-4B8C-83A1-F6EECF244321}">
                <p14:modId xmlns:p14="http://schemas.microsoft.com/office/powerpoint/2010/main" val="540937955"/>
              </p:ext>
            </p:extLst>
          </p:nvPr>
        </p:nvGraphicFramePr>
        <p:xfrm>
          <a:off x="3618230" y="3899558"/>
          <a:ext cx="1308100" cy="1054100"/>
        </p:xfrm>
        <a:graphic>
          <a:graphicData uri="http://schemas.openxmlformats.org/presentationml/2006/ole">
            <mc:AlternateContent xmlns:mc="http://schemas.openxmlformats.org/markup-compatibility/2006">
              <mc:Choice xmlns:v="urn:schemas-microsoft-com:vml" Requires="v">
                <p:oleObj spid="_x0000_s14807" name="Equation" r:id="rId6" imgW="1307880" imgH="1054080" progId="Equation.DSMT4">
                  <p:embed/>
                </p:oleObj>
              </mc:Choice>
              <mc:Fallback>
                <p:oleObj name="Equation" r:id="rId6" imgW="1307880" imgH="1054080" progId="Equation.DSMT4">
                  <p:embed/>
                  <p:pic>
                    <p:nvPicPr>
                      <p:cNvPr id="0" name=""/>
                      <p:cNvPicPr/>
                      <p:nvPr/>
                    </p:nvPicPr>
                    <p:blipFill>
                      <a:blip r:embed="rId7"/>
                      <a:stretch>
                        <a:fillRect/>
                      </a:stretch>
                    </p:blipFill>
                    <p:spPr>
                      <a:xfrm>
                        <a:off x="3618230" y="3899558"/>
                        <a:ext cx="1308100" cy="1054100"/>
                      </a:xfrm>
                      <a:prstGeom prst="rect">
                        <a:avLst/>
                      </a:prstGeom>
                    </p:spPr>
                  </p:pic>
                </p:oleObj>
              </mc:Fallback>
            </mc:AlternateContent>
          </a:graphicData>
        </a:graphic>
      </p:graphicFrame>
      <p:graphicFrame>
        <p:nvGraphicFramePr>
          <p:cNvPr id="4" name="Object 3" descr="1,025 minus 4.41176 S minus 2.04082 G minus 0.35971 P is less than or equal to 450"/>
          <p:cNvGraphicFramePr>
            <a:graphicFrameLocks noChangeAspect="1"/>
          </p:cNvGraphicFramePr>
          <p:nvPr>
            <p:extLst>
              <p:ext uri="{D42A27DB-BD31-4B8C-83A1-F6EECF244321}">
                <p14:modId xmlns:p14="http://schemas.microsoft.com/office/powerpoint/2010/main" val="4049641981"/>
              </p:ext>
            </p:extLst>
          </p:nvPr>
        </p:nvGraphicFramePr>
        <p:xfrm>
          <a:off x="1667019" y="5402222"/>
          <a:ext cx="4787900" cy="292100"/>
        </p:xfrm>
        <a:graphic>
          <a:graphicData uri="http://schemas.openxmlformats.org/presentationml/2006/ole">
            <mc:AlternateContent xmlns:mc="http://schemas.openxmlformats.org/markup-compatibility/2006">
              <mc:Choice xmlns:v="urn:schemas-microsoft-com:vml" Requires="v">
                <p:oleObj spid="_x0000_s14808" name="Equation" r:id="rId8" imgW="4787640" imgH="291960" progId="Equation.DSMT4">
                  <p:embed/>
                </p:oleObj>
              </mc:Choice>
              <mc:Fallback>
                <p:oleObj name="Equation" r:id="rId8" imgW="4787640" imgH="291960" progId="Equation.DSMT4">
                  <p:embed/>
                  <p:pic>
                    <p:nvPicPr>
                      <p:cNvPr id="0" name=""/>
                      <p:cNvPicPr/>
                      <p:nvPr/>
                    </p:nvPicPr>
                    <p:blipFill>
                      <a:blip r:embed="rId9"/>
                      <a:stretch>
                        <a:fillRect/>
                      </a:stretch>
                    </p:blipFill>
                    <p:spPr>
                      <a:xfrm>
                        <a:off x="1667019" y="5402222"/>
                        <a:ext cx="4787900" cy="292100"/>
                      </a:xfrm>
                      <a:prstGeom prst="rect">
                        <a:avLst/>
                      </a:prstGeom>
                    </p:spPr>
                  </p:pic>
                </p:oleObj>
              </mc:Fallback>
            </mc:AlternateContent>
          </a:graphicData>
        </a:graphic>
      </p:graphicFrame>
    </p:spTree>
    <p:extLst>
      <p:ext uri="{BB962C8B-B14F-4D97-AF65-F5344CB8AC3E}">
        <p14:creationId xmlns:p14="http://schemas.microsoft.com/office/powerpoint/2010/main" val="15684826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Title 1"/>
          <p:cNvSpPr txBox="1">
            <a:spLocks noGrp="1"/>
          </p:cNvSpPr>
          <p:nvPr>
            <p:ph type="title"/>
          </p:nvPr>
        </p:nvSpPr>
        <p:spPr>
          <a:xfrm>
            <a:off x="457200" y="215372"/>
            <a:ext cx="8302752" cy="1097280"/>
          </a:xfrm>
          <a:prstGeom prst="rect">
            <a:avLst/>
          </a:prstGeom>
          <a:noFill/>
          <a:ln>
            <a:noFill/>
          </a:ln>
        </p:spPr>
        <p:txBody>
          <a:bodyPr spcFirstLastPara="1" wrap="square" lIns="0" tIns="91425" rIns="0" bIns="0" anchor="b" anchorCtr="0">
            <a:noAutofit/>
          </a:bodyPr>
          <a:lstStyle/>
          <a:p>
            <a:pPr lvl="0"/>
            <a:r>
              <a:rPr lang="en-US" dirty="0">
                <a:latin typeface="+mj-lt"/>
              </a:rPr>
              <a:t>Example 14.9: A Hotel Pricing Model </a:t>
            </a:r>
            <a:r>
              <a:rPr lang="en-US" sz="2000" b="0" dirty="0" smtClean="0">
                <a:latin typeface="+mj-lt"/>
              </a:rPr>
              <a:t>(4 </a:t>
            </a:r>
            <a:r>
              <a:rPr lang="en-US" sz="2000" b="0" dirty="0">
                <a:latin typeface="+mj-lt"/>
              </a:rPr>
              <a:t>of 5)</a:t>
            </a:r>
            <a:endParaRPr sz="2000" b="0" i="0" u="none" strike="noStrike" cap="none" dirty="0">
              <a:solidFill>
                <a:srgbClr val="007FA3"/>
              </a:solidFill>
              <a:latin typeface="+mj-lt"/>
              <a:sym typeface="Arial"/>
            </a:endParaRPr>
          </a:p>
        </p:txBody>
      </p:sp>
      <p:sp>
        <p:nvSpPr>
          <p:cNvPr id="282" name="Content placeholder 2"/>
          <p:cNvSpPr txBox="1">
            <a:spLocks noGrp="1"/>
          </p:cNvSpPr>
          <p:nvPr>
            <p:ph type="body" idx="1"/>
          </p:nvPr>
        </p:nvSpPr>
        <p:spPr>
          <a:xfrm>
            <a:off x="457200" y="1764792"/>
            <a:ext cx="2209800" cy="101498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Spreadsheet model</a:t>
            </a:r>
            <a:endParaRPr sz="2400" b="0" i="0" u="none" strike="noStrike" cap="none" dirty="0">
              <a:solidFill>
                <a:schemeClr val="dk1"/>
              </a:solidFill>
              <a:latin typeface="+mn-lt"/>
              <a:ea typeface="Arial"/>
              <a:cs typeface="Arial"/>
              <a:sym typeface="Arial"/>
            </a:endParaRPr>
          </a:p>
        </p:txBody>
      </p:sp>
      <p:pic>
        <p:nvPicPr>
          <p:cNvPr id="3" name="Picture 2" descr="An Excel sheet titled, Hotel Pricing Model, displays two tables. The first table is as follows. The table titled, Data. The table has three rows and five columns. The columns have the following headings from left to right. Room type, Current rate, Average daily sold, Elasticity, Total room capacity,. The row entries are as follows. Standard, $ 85.00, 250, negative 1.5, 450. Gold, $ 98.00, 100, negative 2, blank. Platinum, $ 139.00, 50, negative 1, blank. The second table is as follows. The table titled, Model. The table has four rows and six columns. The columns have the following headings from left to right. Room type, New price, Price, Range, Projected rooms sold, Projected revenue. The row entries are as follows. Standard, $ 76.87, $ 70.00, $ 90.00, 286, $ 21,974.39. Gold, $ 90.00, $ 90.00, $ 110.00, 116, $ 10,469.39. Platinum, $ 145.04, $ 120.00, $ 149.00, 48, $ 6,936.87. blank, blank, blank, blank, Total, 450.0000004, $ 39,380.65."/>
          <p:cNvPicPr>
            <a:picLocks noChangeAspect="1"/>
          </p:cNvPicPr>
          <p:nvPr/>
        </p:nvPicPr>
        <p:blipFill>
          <a:blip r:embed="rId3"/>
          <a:stretch>
            <a:fillRect/>
          </a:stretch>
        </p:blipFill>
        <p:spPr>
          <a:xfrm>
            <a:off x="3034059" y="1764792"/>
            <a:ext cx="3149033" cy="1924689"/>
          </a:xfrm>
          <a:prstGeom prst="rect">
            <a:avLst/>
          </a:prstGeom>
        </p:spPr>
      </p:pic>
      <p:pic>
        <p:nvPicPr>
          <p:cNvPr id="4" name="Picture 3" descr="An Excel sheet titled, Hotel Pricing Model, displays two tables. The first table is as follows. The table titled, Data. The table has three rows and five columns. The columns have the following headings from left to right. Room type, Current rate, Average daily sold, Elasticity, Total room capacity,. The row entries are as follows. Standard, $ 85.00, 250, negative 1.5, 450. Gold, $ 98.00, 100, negative 2, blank. Platinum, $ 139.00, 50, negative 1, blank. The second table is as follows. A table titled, Model. The table has four rows and six columns. The columns have the following headings from left to right. Room type, New price, Price, Range, Projected rooms sold, Projected revenue. The row entries are as follows. Row 1. Standard, 76.8747604586601, 70, 90, = C 7 + D 7 times left parenthesis B 15 minus B 7 right parenthesis times left parenthesis start fraction C 7 over B 7 end fraction right parenthesis, = B 15 times E 15. Row 2. Gold, 90, 90, 110, = C 8 + D 8 times left parenthesis B 16 minus B 8 right parenthesis times left parenthesis start fraction C 8 over B 8 end fraction right parenthesis, = B 16 times E 16. Row 3. Platinum, 145.041427114775, 120, 149, = C 9 + D 9 times left parenthesis B 17 minus B 9 right parenthesis times left parenthesis start fraction C 9 over B 9 end fraction right parenthesis, = B 17 times E 17. Row 4. blank, blank, blank, blank, Totals = S U M left parenthesis E 15 and E 17 right parenthesis, = S U M left parenthesis F 15 and F 17 right parenthesis."/>
          <p:cNvPicPr>
            <a:picLocks noChangeAspect="1"/>
          </p:cNvPicPr>
          <p:nvPr/>
        </p:nvPicPr>
        <p:blipFill>
          <a:blip r:embed="rId4"/>
          <a:stretch>
            <a:fillRect/>
          </a:stretch>
        </p:blipFill>
        <p:spPr>
          <a:xfrm>
            <a:off x="2535251" y="3977029"/>
            <a:ext cx="4146647" cy="2055689"/>
          </a:xfrm>
          <a:prstGeom prst="rect">
            <a:avLst/>
          </a:prstGeom>
        </p:spPr>
      </p:pic>
    </p:spTree>
    <p:extLst>
      <p:ext uri="{BB962C8B-B14F-4D97-AF65-F5344CB8AC3E}">
        <p14:creationId xmlns:p14="http://schemas.microsoft.com/office/powerpoint/2010/main" val="613728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Title 1"/>
          <p:cNvSpPr txBox="1">
            <a:spLocks noGrp="1"/>
          </p:cNvSpPr>
          <p:nvPr>
            <p:ph type="title"/>
          </p:nvPr>
        </p:nvSpPr>
        <p:spPr>
          <a:xfrm>
            <a:off x="457200" y="215372"/>
            <a:ext cx="8302752" cy="1097280"/>
          </a:xfrm>
          <a:prstGeom prst="rect">
            <a:avLst/>
          </a:prstGeom>
          <a:noFill/>
          <a:ln>
            <a:noFill/>
          </a:ln>
        </p:spPr>
        <p:txBody>
          <a:bodyPr spcFirstLastPara="1" wrap="square" lIns="0" tIns="91425" rIns="0" bIns="0" anchor="b" anchorCtr="0">
            <a:noAutofit/>
          </a:bodyPr>
          <a:lstStyle/>
          <a:p>
            <a:pPr lvl="0"/>
            <a:r>
              <a:rPr lang="en-US" dirty="0">
                <a:latin typeface="+mj-lt"/>
              </a:rPr>
              <a:t>Example 14.9: A Hotel Pricing Model </a:t>
            </a:r>
            <a:r>
              <a:rPr lang="en-US" sz="2000" b="0" dirty="0" smtClean="0">
                <a:latin typeface="+mj-lt"/>
              </a:rPr>
              <a:t>(5 </a:t>
            </a:r>
            <a:r>
              <a:rPr lang="en-US" sz="2000" b="0" dirty="0">
                <a:latin typeface="+mj-lt"/>
              </a:rPr>
              <a:t>of 5)</a:t>
            </a:r>
            <a:endParaRPr sz="2000" b="0" i="0" u="none" strike="noStrike" cap="none" dirty="0">
              <a:solidFill>
                <a:srgbClr val="007FA3"/>
              </a:solidFill>
              <a:latin typeface="+mj-lt"/>
              <a:sym typeface="Arial"/>
            </a:endParaRPr>
          </a:p>
        </p:txBody>
      </p:sp>
      <p:sp>
        <p:nvSpPr>
          <p:cNvPr id="290" name="Content placeholder 2"/>
          <p:cNvSpPr txBox="1">
            <a:spLocks noGrp="1"/>
          </p:cNvSpPr>
          <p:nvPr>
            <p:ph type="body" idx="1"/>
          </p:nvPr>
        </p:nvSpPr>
        <p:spPr>
          <a:xfrm>
            <a:off x="457200" y="1600200"/>
            <a:ext cx="2362200" cy="53949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u="none" strike="noStrike" cap="none" dirty="0">
                <a:solidFill>
                  <a:schemeClr val="dk1"/>
                </a:solidFill>
                <a:latin typeface="+mn-lt"/>
                <a:sym typeface="Arial"/>
              </a:rPr>
              <a:t>Solver model</a:t>
            </a:r>
            <a:endParaRPr sz="2400" dirty="0">
              <a:latin typeface="+mn-lt"/>
            </a:endParaRPr>
          </a:p>
        </p:txBody>
      </p:sp>
      <p:pic>
        <p:nvPicPr>
          <p:cNvPr id="2" name="Picture 1" descr="An Excel sheet titled, Hotel Pricing Model, displays two tables. The first table is as follows. The table titled, Data. The Table has 3 rows and 5 columns. The columns have the following headings from left to right. Room type, Current rate, Average daily sold, Elasticity, Total room capacity,. The row entries are as follows. Standard, $ 85.00, 250, negative 1.5, 450. Gold, $ 98.00, 100, negative 2, blank. Platinum, $ 139.00, 50, negative 1, blank. The second table is as follows. The table titled, Model. The Table has 4 rows and 6 columns. The columns have the following headings from left to right. Room type, New price, Price, Range, Projected rooms sold, Projected revenue. The row entries are as follows. Standard, $ 76.87, $ 70.00, $ 90.00, 286, $ 21,974.39. Gold, $ 90.00, $ 90.00, $ 110.00, 116, $ 10,469.39. Platinum, $ 145.04, $ 120.00, $ 149.00, 48, $ 6,936.87. blank, blank, blank, blank, Total, 450.0000004, $ 39,380.65."/>
          <p:cNvPicPr>
            <a:picLocks noChangeAspect="1"/>
          </p:cNvPicPr>
          <p:nvPr/>
        </p:nvPicPr>
        <p:blipFill>
          <a:blip r:embed="rId3"/>
          <a:stretch>
            <a:fillRect/>
          </a:stretch>
        </p:blipFill>
        <p:spPr>
          <a:xfrm>
            <a:off x="463414" y="2337168"/>
            <a:ext cx="3663459" cy="2183665"/>
          </a:xfrm>
          <a:prstGeom prst="rect">
            <a:avLst/>
          </a:prstGeom>
        </p:spPr>
      </p:pic>
      <p:pic>
        <p:nvPicPr>
          <p:cNvPr id="4" name="Picture 3" descr="A dialog box is titled, Solver Parameters is displayed. An entry box for set objective, containing $ F $ 30 in it. A radio button is selected to maximum. An entry box for by changing variable cells, containing, $ B $ 15 and $ B $ 17. A drop down for subject to the constraints has, $ B $ 15 and $ B $ 17 is greater than or equal to $ C $ 15 and $ D $ 17. $ B $ 15 and $ B $ 17 is less than or equal to $ D $ 15 and $ D $ 17. $ E $ 18 is less than or equal to $ E $ 7. An unmarked checkbox for Make unconstrained variables non negative. An entry box for Select a solving method, containing G R G Nonlinear in it. The text reads below, solving method, Select the G R G nonlinear engine for solver problems that are smooth nonlinear. Select the L P simplex engine for linear solver problems, and select the evolutionary engine for solver problems that are non smooth. The solve button is highlighted."/>
          <p:cNvPicPr>
            <a:picLocks noChangeAspect="1"/>
          </p:cNvPicPr>
          <p:nvPr/>
        </p:nvPicPr>
        <p:blipFill>
          <a:blip r:embed="rId4"/>
          <a:stretch>
            <a:fillRect/>
          </a:stretch>
        </p:blipFill>
        <p:spPr>
          <a:xfrm>
            <a:off x="4396157" y="1611957"/>
            <a:ext cx="3862982" cy="3652375"/>
          </a:xfrm>
          <a:prstGeom prst="rect">
            <a:avLst/>
          </a:prstGeom>
        </p:spPr>
      </p:pic>
    </p:spTree>
    <p:extLst>
      <p:ext uri="{BB962C8B-B14F-4D97-AF65-F5344CB8AC3E}">
        <p14:creationId xmlns:p14="http://schemas.microsoft.com/office/powerpoint/2010/main" val="11705699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Quadratic Optimization</a:t>
            </a:r>
            <a:endParaRPr sz="3600" b="1" i="0" u="none" strike="noStrike" cap="none" dirty="0">
              <a:solidFill>
                <a:srgbClr val="007FA3"/>
              </a:solidFill>
              <a:latin typeface="+mj-lt"/>
              <a:ea typeface="Arial"/>
              <a:cs typeface="Arial"/>
              <a:sym typeface="Arial"/>
            </a:endParaRPr>
          </a:p>
        </p:txBody>
      </p:sp>
      <p:sp>
        <p:nvSpPr>
          <p:cNvPr id="479" name="Content placeholder 2"/>
          <p:cNvSpPr txBox="1">
            <a:spLocks noGrp="1"/>
          </p:cNvSpPr>
          <p:nvPr>
            <p:ph type="body" idx="1"/>
          </p:nvPr>
        </p:nvSpPr>
        <p:spPr>
          <a:xfrm>
            <a:off x="457200" y="1600201"/>
            <a:ext cx="8229600" cy="1545335"/>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A </a:t>
            </a:r>
            <a:r>
              <a:rPr lang="en-US" sz="2400" b="1" i="0" u="none" strike="noStrike" cap="none" dirty="0">
                <a:solidFill>
                  <a:srgbClr val="000000"/>
                </a:solidFill>
                <a:latin typeface="+mn-lt"/>
                <a:ea typeface="Arial"/>
                <a:cs typeface="Arial"/>
                <a:sym typeface="Arial"/>
              </a:rPr>
              <a:t>quadratic optimization model </a:t>
            </a:r>
            <a:r>
              <a:rPr lang="en-US" sz="2400" b="0" i="0" u="none" strike="noStrike" cap="none" dirty="0">
                <a:solidFill>
                  <a:srgbClr val="000000"/>
                </a:solidFill>
                <a:latin typeface="+mn-lt"/>
                <a:ea typeface="Arial"/>
                <a:cs typeface="Arial"/>
                <a:sym typeface="Arial"/>
              </a:rPr>
              <a:t>is one that has a quadratic objective and all linear constraints.</a:t>
            </a:r>
            <a:endParaRPr sz="2400" b="0" i="0" u="none" strike="noStrike" cap="none" dirty="0">
              <a:solidFill>
                <a:srgbClr val="000000"/>
              </a:solidFill>
              <a:latin typeface="+mn-lt"/>
              <a:ea typeface="Arial"/>
              <a:cs typeface="Arial"/>
              <a:sym typeface="Arial"/>
            </a:endParaRPr>
          </a:p>
          <a:p>
            <a:pPr marL="741553" marR="0" lvl="1" indent="-284353" algn="l" rtl="0">
              <a:spcBef>
                <a:spcPts val="600"/>
              </a:spcBef>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Recall from algebra that a quadratic function is</a:t>
            </a:r>
            <a:endParaRPr sz="2400" b="0" i="0" u="none" strike="noStrike" cap="none" dirty="0">
              <a:solidFill>
                <a:srgbClr val="000000"/>
              </a:solidFill>
              <a:latin typeface="+mn-lt"/>
              <a:ea typeface="Arial"/>
              <a:cs typeface="Arial"/>
              <a:sym typeface="Arial"/>
            </a:endParaRPr>
          </a:p>
        </p:txBody>
      </p:sp>
      <p:graphicFrame>
        <p:nvGraphicFramePr>
          <p:cNvPr id="2" name="Object 1" descr="f of x = a x squared + b x + c."/>
          <p:cNvGraphicFramePr>
            <a:graphicFrameLocks noChangeAspect="1"/>
          </p:cNvGraphicFramePr>
          <p:nvPr>
            <p:extLst>
              <p:ext uri="{D42A27DB-BD31-4B8C-83A1-F6EECF244321}">
                <p14:modId xmlns:p14="http://schemas.microsoft.com/office/powerpoint/2010/main" val="2635956034"/>
              </p:ext>
            </p:extLst>
          </p:nvPr>
        </p:nvGraphicFramePr>
        <p:xfrm>
          <a:off x="1282700" y="3236235"/>
          <a:ext cx="1955800" cy="393700"/>
        </p:xfrm>
        <a:graphic>
          <a:graphicData uri="http://schemas.openxmlformats.org/presentationml/2006/ole">
            <mc:AlternateContent xmlns:mc="http://schemas.openxmlformats.org/markup-compatibility/2006">
              <mc:Choice xmlns:v="urn:schemas-microsoft-com:vml" Requires="v">
                <p:oleObj spid="_x0000_s15514" name="Equation" r:id="rId4" imgW="1955520" imgH="393480" progId="Equation.DSMT4">
                  <p:embed/>
                </p:oleObj>
              </mc:Choice>
              <mc:Fallback>
                <p:oleObj name="Equation" r:id="rId4" imgW="1955520" imgH="393480" progId="Equation.DSMT4">
                  <p:embed/>
                  <p:pic>
                    <p:nvPicPr>
                      <p:cNvPr id="0" name=""/>
                      <p:cNvPicPr/>
                      <p:nvPr/>
                    </p:nvPicPr>
                    <p:blipFill>
                      <a:blip r:embed="rId5"/>
                      <a:stretch>
                        <a:fillRect/>
                      </a:stretch>
                    </p:blipFill>
                    <p:spPr>
                      <a:xfrm>
                        <a:off x="1282700" y="3236235"/>
                        <a:ext cx="1955800" cy="393700"/>
                      </a:xfrm>
                      <a:prstGeom prst="rect">
                        <a:avLst/>
                      </a:prstGeom>
                    </p:spPr>
                  </p:pic>
                </p:oleObj>
              </mc:Fallback>
            </mc:AlternateContent>
          </a:graphicData>
        </a:graphic>
      </p:graphicFrame>
      <p:sp>
        <p:nvSpPr>
          <p:cNvPr id="481" name="Content placeholder 4"/>
          <p:cNvSpPr txBox="1">
            <a:spLocks noGrp="1"/>
          </p:cNvSpPr>
          <p:nvPr>
            <p:ph type="body" idx="2"/>
          </p:nvPr>
        </p:nvSpPr>
        <p:spPr>
          <a:xfrm>
            <a:off x="457200" y="3720634"/>
            <a:ext cx="8229600" cy="1856232"/>
          </a:xfrm>
          <a:prstGeom prst="rect">
            <a:avLst/>
          </a:prstGeom>
          <a:noFill/>
          <a:ln>
            <a:noFill/>
          </a:ln>
        </p:spPr>
        <p:txBody>
          <a:bodyPr spcFirstLastPara="1" wrap="square" lIns="0" tIns="0" rIns="0" bIns="0" anchor="t" anchorCtr="0">
            <a:noAutofit/>
          </a:bodyPr>
          <a:lstStyle/>
          <a:p>
            <a:pPr marL="741553" marR="0" lvl="1" indent="-284353" algn="l" rtl="0">
              <a:spcAft>
                <a:spcPts val="0"/>
              </a:spcAft>
              <a:buClr>
                <a:srgbClr val="007FA3"/>
              </a:buClr>
              <a:buSzPct val="100000"/>
              <a:buFont typeface="Arial"/>
              <a:buChar char="–"/>
            </a:pPr>
            <a:r>
              <a:rPr lang="en-US" sz="2400" b="0" u="none" strike="noStrike" cap="none" dirty="0">
                <a:solidFill>
                  <a:srgbClr val="000000"/>
                </a:solidFill>
                <a:latin typeface="+mn-lt"/>
                <a:sym typeface="Arial"/>
              </a:rPr>
              <a:t>In other words, a quadratic function has only constant, linear, and squared terms.</a:t>
            </a:r>
            <a:endParaRPr sz="2400" dirty="0">
              <a:latin typeface="+mn-lt"/>
            </a:endParaRPr>
          </a:p>
          <a:p>
            <a:pPr marL="256032" indent="-256032">
              <a:buSzPct val="100000"/>
            </a:pPr>
            <a:r>
              <a:rPr lang="en-US" sz="2400" b="0" u="none" strike="noStrike" cap="none" dirty="0">
                <a:solidFill>
                  <a:srgbClr val="000000"/>
                </a:solidFill>
                <a:latin typeface="+mn-lt"/>
                <a:sym typeface="Arial"/>
              </a:rPr>
              <a:t>Quadratic optimization models can be solved using the Standard L</a:t>
            </a:r>
            <a:r>
              <a:rPr lang="en-US" sz="100" b="0" u="none" strike="noStrike" cap="none" dirty="0">
                <a:solidFill>
                  <a:srgbClr val="000000"/>
                </a:solidFill>
                <a:latin typeface="+mn-lt"/>
                <a:sym typeface="Arial"/>
              </a:rPr>
              <a:t> </a:t>
            </a:r>
            <a:r>
              <a:rPr lang="en-US" sz="2400" b="0" u="none" strike="noStrike" cap="none" dirty="0">
                <a:solidFill>
                  <a:srgbClr val="000000"/>
                </a:solidFill>
                <a:latin typeface="+mn-lt"/>
                <a:sym typeface="Arial"/>
              </a:rPr>
              <a:t>P/Quadratic solving method within Solver.</a:t>
            </a:r>
            <a:endParaRPr sz="2400" b="0" u="none" strike="noStrike" cap="none" dirty="0">
              <a:solidFill>
                <a:srgbClr val="000000"/>
              </a:solidFill>
              <a:latin typeface="+mn-lt"/>
              <a:sym typeface="Arial"/>
            </a:endParaRPr>
          </a:p>
        </p:txBody>
      </p:sp>
    </p:spTree>
    <p:extLst>
      <p:ext uri="{BB962C8B-B14F-4D97-AF65-F5344CB8AC3E}">
        <p14:creationId xmlns:p14="http://schemas.microsoft.com/office/powerpoint/2010/main" val="1743021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The Markowitz Portfolio Model</a:t>
            </a:r>
            <a:endParaRPr sz="3600" b="1" i="0" u="none" strike="noStrike" cap="none" dirty="0">
              <a:solidFill>
                <a:srgbClr val="007FA3"/>
              </a:solidFill>
              <a:latin typeface="+mj-lt"/>
              <a:ea typeface="Arial"/>
              <a:cs typeface="Arial"/>
              <a:sym typeface="Arial"/>
            </a:endParaRPr>
          </a:p>
        </p:txBody>
      </p:sp>
      <p:sp>
        <p:nvSpPr>
          <p:cNvPr id="487" name="Content placeholder 2"/>
          <p:cNvSpPr txBox="1">
            <a:spLocks noGrp="1"/>
          </p:cNvSpPr>
          <p:nvPr>
            <p:ph type="body" idx="1"/>
          </p:nvPr>
        </p:nvSpPr>
        <p:spPr>
          <a:xfrm>
            <a:off x="457200" y="1600200"/>
            <a:ext cx="8229600" cy="2869986"/>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The </a:t>
            </a:r>
            <a:r>
              <a:rPr lang="en-US" sz="2400" b="1" i="0" u="none" strike="noStrike" cap="none" dirty="0">
                <a:solidFill>
                  <a:srgbClr val="000000"/>
                </a:solidFill>
                <a:latin typeface="+mn-lt"/>
                <a:sym typeface="Arial"/>
              </a:rPr>
              <a:t>Markowitz portfolio model </a:t>
            </a:r>
            <a:r>
              <a:rPr lang="en-US" sz="2400" b="0" i="0" u="none" strike="noStrike" cap="none" dirty="0">
                <a:solidFill>
                  <a:srgbClr val="000000"/>
                </a:solidFill>
                <a:latin typeface="+mn-lt"/>
                <a:sym typeface="Arial"/>
              </a:rPr>
              <a:t>is a classic quadratic optimization model in finance that seeks to minimize risk of an investment portfolio subject to a constraint on the portfolio’s expected return.</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Risk is measured using variances and covariances of the individual investments.</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1162024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Title 1"/>
          <p:cNvSpPr txBox="1">
            <a:spLocks noGrp="1"/>
          </p:cNvSpPr>
          <p:nvPr>
            <p:ph type="title"/>
          </p:nvPr>
        </p:nvSpPr>
        <p:spPr>
          <a:xfrm>
            <a:off x="466344" y="151364"/>
            <a:ext cx="8302752"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14.1</a:t>
            </a:r>
            <a:r>
              <a:rPr lang="en-US" sz="3600" b="1" i="0" u="none" strike="noStrike" cap="none" dirty="0">
                <a:solidFill>
                  <a:srgbClr val="007FA3"/>
                </a:solidFill>
                <a:latin typeface="+mj-lt"/>
                <a:ea typeface="Arial"/>
                <a:cs typeface="Arial"/>
                <a:sym typeface="Arial"/>
              </a:rPr>
              <a:t>: Sklenka Skis </a:t>
            </a:r>
            <a:r>
              <a:rPr lang="en-US" sz="3600" b="1" i="0" u="none" strike="noStrike" cap="none" dirty="0" smtClean="0">
                <a:solidFill>
                  <a:srgbClr val="007FA3"/>
                </a:solidFill>
                <a:latin typeface="+mj-lt"/>
                <a:ea typeface="Arial"/>
                <a:cs typeface="Arial"/>
                <a:sym typeface="Arial"/>
              </a:rPr>
              <a:t>Revisited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graphicFrame>
        <p:nvGraphicFramePr>
          <p:cNvPr id="7" name="Object 2" descr="Maximize total profit = 50 organelle + 65 deer crest."/>
          <p:cNvGraphicFramePr>
            <a:graphicFrameLocks noChangeAspect="1"/>
          </p:cNvGraphicFramePr>
          <p:nvPr>
            <p:extLst>
              <p:ext uri="{D42A27DB-BD31-4B8C-83A1-F6EECF244321}">
                <p14:modId xmlns:p14="http://schemas.microsoft.com/office/powerpoint/2010/main" val="2699772434"/>
              </p:ext>
            </p:extLst>
          </p:nvPr>
        </p:nvGraphicFramePr>
        <p:xfrm>
          <a:off x="2806700" y="1578229"/>
          <a:ext cx="4457700" cy="254000"/>
        </p:xfrm>
        <a:graphic>
          <a:graphicData uri="http://schemas.openxmlformats.org/presentationml/2006/ole">
            <mc:AlternateContent xmlns:mc="http://schemas.openxmlformats.org/markup-compatibility/2006">
              <mc:Choice xmlns:v="urn:schemas-microsoft-com:vml" Requires="v">
                <p:oleObj spid="_x0000_s24976" name="Equation" r:id="rId4" imgW="4457520" imgH="253800" progId="Equation.DSMT4">
                  <p:embed/>
                </p:oleObj>
              </mc:Choice>
              <mc:Fallback>
                <p:oleObj name="Equation" r:id="rId4" imgW="4457520" imgH="253800" progId="Equation.DSMT4">
                  <p:embed/>
                  <p:pic>
                    <p:nvPicPr>
                      <p:cNvPr id="6" name="Object 3"/>
                      <p:cNvPicPr/>
                      <p:nvPr/>
                    </p:nvPicPr>
                    <p:blipFill>
                      <a:blip r:embed="rId5"/>
                      <a:stretch>
                        <a:fillRect/>
                      </a:stretch>
                    </p:blipFill>
                    <p:spPr>
                      <a:xfrm>
                        <a:off x="2806700" y="1578229"/>
                        <a:ext cx="4457700" cy="254000"/>
                      </a:xfrm>
                      <a:prstGeom prst="rect">
                        <a:avLst/>
                      </a:prstGeom>
                    </p:spPr>
                  </p:pic>
                </p:oleObj>
              </mc:Fallback>
            </mc:AlternateContent>
          </a:graphicData>
        </a:graphic>
      </p:graphicFrame>
      <p:graphicFrame>
        <p:nvGraphicFramePr>
          <p:cNvPr id="8" name="Object 3" descr="3.5 Jordanelle + 4 Deer Crest is less than or equal to 84."/>
          <p:cNvGraphicFramePr>
            <a:graphicFrameLocks noChangeAspect="1"/>
          </p:cNvGraphicFramePr>
          <p:nvPr>
            <p:extLst>
              <p:ext uri="{D42A27DB-BD31-4B8C-83A1-F6EECF244321}">
                <p14:modId xmlns:p14="http://schemas.microsoft.com/office/powerpoint/2010/main" val="3347415371"/>
              </p:ext>
            </p:extLst>
          </p:nvPr>
        </p:nvGraphicFramePr>
        <p:xfrm>
          <a:off x="3181350" y="1952625"/>
          <a:ext cx="2781300" cy="254000"/>
        </p:xfrm>
        <a:graphic>
          <a:graphicData uri="http://schemas.openxmlformats.org/presentationml/2006/ole">
            <mc:AlternateContent xmlns:mc="http://schemas.openxmlformats.org/markup-compatibility/2006">
              <mc:Choice xmlns:v="urn:schemas-microsoft-com:vml" Requires="v">
                <p:oleObj spid="_x0000_s24977" name="Equation" r:id="rId6" imgW="2781000" imgH="253800" progId="Equation.DSMT4">
                  <p:embed/>
                </p:oleObj>
              </mc:Choice>
              <mc:Fallback>
                <p:oleObj name="Equation" r:id="rId6" imgW="2781000" imgH="253800" progId="Equation.DSMT4">
                  <p:embed/>
                  <p:pic>
                    <p:nvPicPr>
                      <p:cNvPr id="7" name="Object 3"/>
                      <p:cNvPicPr/>
                      <p:nvPr/>
                    </p:nvPicPr>
                    <p:blipFill>
                      <a:blip r:embed="rId7"/>
                      <a:stretch>
                        <a:fillRect/>
                      </a:stretch>
                    </p:blipFill>
                    <p:spPr>
                      <a:xfrm>
                        <a:off x="3181350" y="1952625"/>
                        <a:ext cx="2781300" cy="254000"/>
                      </a:xfrm>
                      <a:prstGeom prst="rect">
                        <a:avLst/>
                      </a:prstGeom>
                    </p:spPr>
                  </p:pic>
                </p:oleObj>
              </mc:Fallback>
            </mc:AlternateContent>
          </a:graphicData>
        </a:graphic>
      </p:graphicFrame>
      <p:graphicFrame>
        <p:nvGraphicFramePr>
          <p:cNvPr id="9" name="Object 4" descr="1 Jordanelle + 1.5 Deer Crest is less than or equal to 21."/>
          <p:cNvGraphicFramePr>
            <a:graphicFrameLocks noChangeAspect="1"/>
          </p:cNvGraphicFramePr>
          <p:nvPr>
            <p:extLst>
              <p:ext uri="{D42A27DB-BD31-4B8C-83A1-F6EECF244321}">
                <p14:modId xmlns:p14="http://schemas.microsoft.com/office/powerpoint/2010/main" val="4074906880"/>
              </p:ext>
            </p:extLst>
          </p:nvPr>
        </p:nvGraphicFramePr>
        <p:xfrm>
          <a:off x="3387725" y="2366137"/>
          <a:ext cx="2730500" cy="254000"/>
        </p:xfrm>
        <a:graphic>
          <a:graphicData uri="http://schemas.openxmlformats.org/presentationml/2006/ole">
            <mc:AlternateContent xmlns:mc="http://schemas.openxmlformats.org/markup-compatibility/2006">
              <mc:Choice xmlns:v="urn:schemas-microsoft-com:vml" Requires="v">
                <p:oleObj spid="_x0000_s24978" name="Equation" r:id="rId8" imgW="2730240" imgH="253800" progId="Equation.DSMT4">
                  <p:embed/>
                </p:oleObj>
              </mc:Choice>
              <mc:Fallback>
                <p:oleObj name="Equation" r:id="rId8" imgW="2730240" imgH="253800" progId="Equation.DSMT4">
                  <p:embed/>
                  <p:pic>
                    <p:nvPicPr>
                      <p:cNvPr id="8" name="Object 3"/>
                      <p:cNvPicPr/>
                      <p:nvPr/>
                    </p:nvPicPr>
                    <p:blipFill>
                      <a:blip r:embed="rId9"/>
                      <a:stretch>
                        <a:fillRect/>
                      </a:stretch>
                    </p:blipFill>
                    <p:spPr>
                      <a:xfrm>
                        <a:off x="3387725" y="2366137"/>
                        <a:ext cx="2730500" cy="254000"/>
                      </a:xfrm>
                      <a:prstGeom prst="rect">
                        <a:avLst/>
                      </a:prstGeom>
                    </p:spPr>
                  </p:pic>
                </p:oleObj>
              </mc:Fallback>
            </mc:AlternateContent>
          </a:graphicData>
        </a:graphic>
      </p:graphicFrame>
      <p:graphicFrame>
        <p:nvGraphicFramePr>
          <p:cNvPr id="10" name="Object 5" descr="Deer Crest minus 2 Jordanelle is greater than or equal to 0."/>
          <p:cNvGraphicFramePr>
            <a:graphicFrameLocks noChangeAspect="1"/>
          </p:cNvGraphicFramePr>
          <p:nvPr>
            <p:extLst>
              <p:ext uri="{D42A27DB-BD31-4B8C-83A1-F6EECF244321}">
                <p14:modId xmlns:p14="http://schemas.microsoft.com/office/powerpoint/2010/main" val="2744303951"/>
              </p:ext>
            </p:extLst>
          </p:nvPr>
        </p:nvGraphicFramePr>
        <p:xfrm>
          <a:off x="3502025" y="2731072"/>
          <a:ext cx="2387600" cy="254000"/>
        </p:xfrm>
        <a:graphic>
          <a:graphicData uri="http://schemas.openxmlformats.org/presentationml/2006/ole">
            <mc:AlternateContent xmlns:mc="http://schemas.openxmlformats.org/markup-compatibility/2006">
              <mc:Choice xmlns:v="urn:schemas-microsoft-com:vml" Requires="v">
                <p:oleObj spid="_x0000_s24979" name="Equation" r:id="rId10" imgW="2387520" imgH="253800" progId="Equation.DSMT4">
                  <p:embed/>
                </p:oleObj>
              </mc:Choice>
              <mc:Fallback>
                <p:oleObj name="Equation" r:id="rId10" imgW="2387520" imgH="253800" progId="Equation.DSMT4">
                  <p:embed/>
                  <p:pic>
                    <p:nvPicPr>
                      <p:cNvPr id="9" name="Object 3"/>
                      <p:cNvPicPr/>
                      <p:nvPr/>
                    </p:nvPicPr>
                    <p:blipFill>
                      <a:blip r:embed="rId11"/>
                      <a:stretch>
                        <a:fillRect/>
                      </a:stretch>
                    </p:blipFill>
                    <p:spPr>
                      <a:xfrm>
                        <a:off x="3502025" y="2731072"/>
                        <a:ext cx="2387600" cy="254000"/>
                      </a:xfrm>
                      <a:prstGeom prst="rect">
                        <a:avLst/>
                      </a:prstGeom>
                    </p:spPr>
                  </p:pic>
                </p:oleObj>
              </mc:Fallback>
            </mc:AlternateContent>
          </a:graphicData>
        </a:graphic>
      </p:graphicFrame>
      <p:graphicFrame>
        <p:nvGraphicFramePr>
          <p:cNvPr id="11" name="Object 6" descr="Deer Crest is greater than or equal to 0."/>
          <p:cNvGraphicFramePr>
            <a:graphicFrameLocks noChangeAspect="1"/>
          </p:cNvGraphicFramePr>
          <p:nvPr>
            <p:extLst>
              <p:ext uri="{D42A27DB-BD31-4B8C-83A1-F6EECF244321}">
                <p14:modId xmlns:p14="http://schemas.microsoft.com/office/powerpoint/2010/main" val="2108203433"/>
              </p:ext>
            </p:extLst>
          </p:nvPr>
        </p:nvGraphicFramePr>
        <p:xfrm>
          <a:off x="4092575" y="3076258"/>
          <a:ext cx="1206500" cy="254000"/>
        </p:xfrm>
        <a:graphic>
          <a:graphicData uri="http://schemas.openxmlformats.org/presentationml/2006/ole">
            <mc:AlternateContent xmlns:mc="http://schemas.openxmlformats.org/markup-compatibility/2006">
              <mc:Choice xmlns:v="urn:schemas-microsoft-com:vml" Requires="v">
                <p:oleObj spid="_x0000_s24980" name="Equation" r:id="rId12" imgW="1206360" imgH="253800" progId="Equation.DSMT4">
                  <p:embed/>
                </p:oleObj>
              </mc:Choice>
              <mc:Fallback>
                <p:oleObj name="Equation" r:id="rId12" imgW="1206360" imgH="253800" progId="Equation.DSMT4">
                  <p:embed/>
                  <p:pic>
                    <p:nvPicPr>
                      <p:cNvPr id="10" name="Object 3"/>
                      <p:cNvPicPr/>
                      <p:nvPr/>
                    </p:nvPicPr>
                    <p:blipFill>
                      <a:blip r:embed="rId13"/>
                      <a:stretch>
                        <a:fillRect/>
                      </a:stretch>
                    </p:blipFill>
                    <p:spPr>
                      <a:xfrm>
                        <a:off x="4092575" y="3076258"/>
                        <a:ext cx="1206500" cy="254000"/>
                      </a:xfrm>
                      <a:prstGeom prst="rect">
                        <a:avLst/>
                      </a:prstGeom>
                    </p:spPr>
                  </p:pic>
                </p:oleObj>
              </mc:Fallback>
            </mc:AlternateContent>
          </a:graphicData>
        </a:graphic>
      </p:graphicFrame>
      <p:graphicFrame>
        <p:nvGraphicFramePr>
          <p:cNvPr id="12" name="Object 7" descr="Jordanelle is greater than or equal to 0."/>
          <p:cNvGraphicFramePr>
            <a:graphicFrameLocks noChangeAspect="1"/>
          </p:cNvGraphicFramePr>
          <p:nvPr>
            <p:extLst>
              <p:ext uri="{D42A27DB-BD31-4B8C-83A1-F6EECF244321}">
                <p14:modId xmlns:p14="http://schemas.microsoft.com/office/powerpoint/2010/main" val="3679050235"/>
              </p:ext>
            </p:extLst>
          </p:nvPr>
        </p:nvGraphicFramePr>
        <p:xfrm>
          <a:off x="4054475" y="3429953"/>
          <a:ext cx="1231900" cy="254000"/>
        </p:xfrm>
        <a:graphic>
          <a:graphicData uri="http://schemas.openxmlformats.org/presentationml/2006/ole">
            <mc:AlternateContent xmlns:mc="http://schemas.openxmlformats.org/markup-compatibility/2006">
              <mc:Choice xmlns:v="urn:schemas-microsoft-com:vml" Requires="v">
                <p:oleObj spid="_x0000_s24981" name="Equation" r:id="rId14" imgW="1231560" imgH="253800" progId="Equation.DSMT4">
                  <p:embed/>
                </p:oleObj>
              </mc:Choice>
              <mc:Fallback>
                <p:oleObj name="Equation" r:id="rId14" imgW="1231560" imgH="253800" progId="Equation.DSMT4">
                  <p:embed/>
                  <p:pic>
                    <p:nvPicPr>
                      <p:cNvPr id="10" name="Object 3"/>
                      <p:cNvPicPr/>
                      <p:nvPr/>
                    </p:nvPicPr>
                    <p:blipFill>
                      <a:blip r:embed="rId15"/>
                      <a:stretch>
                        <a:fillRect/>
                      </a:stretch>
                    </p:blipFill>
                    <p:spPr>
                      <a:xfrm>
                        <a:off x="4054475" y="3429953"/>
                        <a:ext cx="1231900" cy="254000"/>
                      </a:xfrm>
                      <a:prstGeom prst="rect">
                        <a:avLst/>
                      </a:prstGeom>
                    </p:spPr>
                  </p:pic>
                </p:oleObj>
              </mc:Fallback>
            </mc:AlternateContent>
          </a:graphicData>
        </a:graphic>
      </p:graphicFrame>
      <p:sp>
        <p:nvSpPr>
          <p:cNvPr id="243" name="content placeholder 8"/>
          <p:cNvSpPr txBox="1">
            <a:spLocks noGrp="1"/>
          </p:cNvSpPr>
          <p:nvPr>
            <p:ph type="body" idx="1"/>
          </p:nvPr>
        </p:nvSpPr>
        <p:spPr>
          <a:xfrm>
            <a:off x="457200" y="3730640"/>
            <a:ext cx="3322712" cy="2478135"/>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000"/>
              <a:buFont typeface="Arial"/>
              <a:buChar char="•"/>
            </a:pPr>
            <a:r>
              <a:rPr lang="en-US" sz="1800" b="0" i="0" u="none" strike="noStrike" cap="none" dirty="0" smtClean="0">
                <a:solidFill>
                  <a:srgbClr val="000000"/>
                </a:solidFill>
                <a:latin typeface="+mn-lt"/>
                <a:sym typeface="Arial"/>
              </a:rPr>
              <a:t>The optimal solution was to produce 5.25 pairs of Jordanelle skis and </a:t>
            </a:r>
            <a:r>
              <a:rPr lang="en-US" sz="1800" dirty="0" smtClean="0">
                <a:solidFill>
                  <a:srgbClr val="000000"/>
                </a:solidFill>
                <a:latin typeface="+mn-lt"/>
              </a:rPr>
              <a:t>10.5</a:t>
            </a:r>
            <a:r>
              <a:rPr lang="en-US" sz="1800" b="0" i="0" u="none" strike="noStrike" cap="none" dirty="0" smtClean="0">
                <a:solidFill>
                  <a:srgbClr val="000000"/>
                </a:solidFill>
                <a:latin typeface="+mn-lt"/>
                <a:sym typeface="Arial"/>
              </a:rPr>
              <a:t> pairs of Deercrest skis.</a:t>
            </a:r>
            <a:endParaRPr sz="1800" dirty="0" smtClean="0">
              <a:latin typeface="+mn-lt"/>
            </a:endParaRPr>
          </a:p>
          <a:p>
            <a:pPr marL="255650" marR="0" lvl="0" indent="-255650" algn="l" rtl="0">
              <a:spcAft>
                <a:spcPts val="0"/>
              </a:spcAft>
              <a:buClr>
                <a:srgbClr val="007FA3"/>
              </a:buClr>
              <a:buSzPts val="2000"/>
              <a:buFont typeface="Arial"/>
              <a:buChar char="•"/>
            </a:pPr>
            <a:r>
              <a:rPr lang="en-US" sz="1800" b="0" i="0" u="none" strike="noStrike" cap="none" dirty="0" smtClean="0">
                <a:solidFill>
                  <a:srgbClr val="000000"/>
                </a:solidFill>
                <a:latin typeface="+mn-lt"/>
                <a:sym typeface="Arial"/>
              </a:rPr>
              <a:t>Feasible integer solutions are shown on the accompanying graph.</a:t>
            </a:r>
            <a:endParaRPr sz="1800" dirty="0">
              <a:latin typeface="+mn-lt"/>
            </a:endParaRPr>
          </a:p>
        </p:txBody>
      </p:sp>
      <p:pic>
        <p:nvPicPr>
          <p:cNvPr id="3" name="Picture 9" descr="A graph plots Deer Crest versus Jordanelle. The vertical axis ranges from 0 to 25 in increments of 1. The horizontal axis ranges from 0 to 25 in increments of 1. The graph has 3 solid lines. Fabrication is a falling line from (0, 21) to (24, 0). Finishing is a falling line from (0, 14) to (21, 0). Market mix is a rising line from (0, 0) to (12.5, 25). A triangular region, bounded by the lines, market mix, finishing, and the y axis, has vertices at (0, 0), (0, 14), and (5.25, 10.5). The following data points are plotted as follows. (0, 0), (0, 1), (0, 2), (0, 3), (0, 4), (0, 5), (0, 6), (0, 7), (0, 8), (0, 9), (0, 10), (0, 11), (0, 12), (0, 13), (0, 14), (1, 2), (1, 3), (1, 4), (1, 5), (1, 6), (1, 7), (1, 8), (1, 9), (1, 10), (1, 11), (1, 12), (1, 13), (2, 3), (2, 4), (2, 5), (2, 6), (2, 7), (2, 8), (2, 9), (2, 10), (2, 11), (2, 12), (3, 6), (3, 7), (3, 8), (3, 9) , (3, 10), (3, 11), (3, 12), (4, 8), (4, 9), (4, 10), (4, 11), and (5, 10)."/>
          <p:cNvPicPr>
            <a:picLocks noChangeAspect="1"/>
          </p:cNvPicPr>
          <p:nvPr/>
        </p:nvPicPr>
        <p:blipFill>
          <a:blip r:embed="rId16"/>
          <a:stretch>
            <a:fillRect/>
          </a:stretch>
        </p:blipFill>
        <p:spPr>
          <a:xfrm>
            <a:off x="3884365" y="3730641"/>
            <a:ext cx="3990455" cy="2560542"/>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Model Development</a:t>
            </a:r>
            <a:endParaRPr sz="3600" b="1" i="0" u="none" strike="noStrike" cap="none" dirty="0">
              <a:solidFill>
                <a:srgbClr val="007FA3"/>
              </a:solidFill>
              <a:latin typeface="+mj-lt"/>
              <a:ea typeface="Arial"/>
              <a:cs typeface="Arial"/>
              <a:sym typeface="Arial"/>
            </a:endParaRPr>
          </a:p>
        </p:txBody>
      </p:sp>
      <p:sp>
        <p:nvSpPr>
          <p:cNvPr id="493" name="Content placeholder 2"/>
          <p:cNvSpPr txBox="1">
            <a:spLocks noGrp="1"/>
          </p:cNvSpPr>
          <p:nvPr>
            <p:ph type="body" idx="1"/>
          </p:nvPr>
        </p:nvSpPr>
        <p:spPr>
          <a:xfrm>
            <a:off x="457200" y="1600201"/>
            <a:ext cx="152400" cy="39770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panose="020B0604020202020204" pitchFamily="34" charset="0"/>
              <a:buChar char="•"/>
            </a:pPr>
            <a:r>
              <a:rPr lang="en-US" sz="2400" b="0" i="0" u="none" strike="noStrike" cap="none" dirty="0" smtClean="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3" name="Object 2" descr="x sub i ="/>
          <p:cNvGraphicFramePr>
            <a:graphicFrameLocks noChangeAspect="1"/>
          </p:cNvGraphicFramePr>
          <p:nvPr>
            <p:extLst>
              <p:ext uri="{D42A27DB-BD31-4B8C-83A1-F6EECF244321}">
                <p14:modId xmlns:p14="http://schemas.microsoft.com/office/powerpoint/2010/main" val="159428342"/>
              </p:ext>
            </p:extLst>
          </p:nvPr>
        </p:nvGraphicFramePr>
        <p:xfrm>
          <a:off x="795296" y="1809396"/>
          <a:ext cx="444500" cy="330200"/>
        </p:xfrm>
        <a:graphic>
          <a:graphicData uri="http://schemas.openxmlformats.org/presentationml/2006/ole">
            <mc:AlternateContent xmlns:mc="http://schemas.openxmlformats.org/markup-compatibility/2006">
              <mc:Choice xmlns:v="urn:schemas-microsoft-com:vml" Requires="v">
                <p:oleObj spid="_x0000_s16983" name="Equation" r:id="rId4" imgW="444240" imgH="330120" progId="Equation.DSMT4">
                  <p:embed/>
                </p:oleObj>
              </mc:Choice>
              <mc:Fallback>
                <p:oleObj name="Equation" r:id="rId4" imgW="444240" imgH="330120" progId="Equation.DSMT4">
                  <p:embed/>
                  <p:pic>
                    <p:nvPicPr>
                      <p:cNvPr id="0" name=""/>
                      <p:cNvPicPr/>
                      <p:nvPr/>
                    </p:nvPicPr>
                    <p:blipFill>
                      <a:blip r:embed="rId5"/>
                      <a:stretch>
                        <a:fillRect/>
                      </a:stretch>
                    </p:blipFill>
                    <p:spPr>
                      <a:xfrm>
                        <a:off x="795296" y="1809396"/>
                        <a:ext cx="444500" cy="330200"/>
                      </a:xfrm>
                      <a:prstGeom prst="rect">
                        <a:avLst/>
                      </a:prstGeom>
                    </p:spPr>
                  </p:pic>
                </p:oleObj>
              </mc:Fallback>
            </mc:AlternateContent>
          </a:graphicData>
        </a:graphic>
      </p:graphicFrame>
      <p:sp>
        <p:nvSpPr>
          <p:cNvPr id="495" name="Content placeholder 4"/>
          <p:cNvSpPr txBox="1">
            <a:spLocks noGrp="1"/>
          </p:cNvSpPr>
          <p:nvPr>
            <p:ph type="body" idx="2"/>
          </p:nvPr>
        </p:nvSpPr>
        <p:spPr>
          <a:xfrm>
            <a:off x="1425492" y="1764793"/>
            <a:ext cx="6322071" cy="3963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ea typeface="Arial"/>
                <a:cs typeface="Arial"/>
                <a:sym typeface="Arial"/>
              </a:rPr>
              <a:t>fraction of the portfolio invested in stock </a:t>
            </a:r>
            <a:r>
              <a:rPr lang="en-US" sz="2400" b="0" i="1" u="none" strike="noStrike" cap="none" dirty="0">
                <a:solidFill>
                  <a:schemeClr val="dk1"/>
                </a:solidFill>
                <a:latin typeface="+mn-lt"/>
                <a:ea typeface="Arial"/>
                <a:cs typeface="Arial"/>
                <a:sym typeface="Arial"/>
              </a:rPr>
              <a:t>i</a:t>
            </a:r>
            <a:endParaRPr sz="2400" b="0" i="1" u="none" strike="noStrike" cap="none" dirty="0">
              <a:solidFill>
                <a:schemeClr val="dk1"/>
              </a:solidFill>
              <a:latin typeface="+mn-lt"/>
              <a:ea typeface="Arial"/>
              <a:cs typeface="Arial"/>
              <a:sym typeface="Arial"/>
            </a:endParaRPr>
          </a:p>
        </p:txBody>
      </p:sp>
      <p:sp>
        <p:nvSpPr>
          <p:cNvPr id="496" name="Content placeholder 5"/>
          <p:cNvSpPr txBox="1">
            <a:spLocks noGrp="1"/>
          </p:cNvSpPr>
          <p:nvPr>
            <p:ph type="body" idx="3"/>
          </p:nvPr>
        </p:nvSpPr>
        <p:spPr>
          <a:xfrm>
            <a:off x="452718" y="2258055"/>
            <a:ext cx="8229600" cy="96242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The risk of a portfolio is weighted sum of the variances and covariances</a:t>
            </a:r>
            <a:endParaRPr sz="2400" b="0" i="0" u="none" strike="noStrike" cap="none" dirty="0">
              <a:solidFill>
                <a:schemeClr val="dk1"/>
              </a:solidFill>
              <a:latin typeface="+mn-lt"/>
              <a:ea typeface="Arial"/>
              <a:cs typeface="Arial"/>
              <a:sym typeface="Arial"/>
            </a:endParaRPr>
          </a:p>
        </p:txBody>
      </p:sp>
      <p:graphicFrame>
        <p:nvGraphicFramePr>
          <p:cNvPr id="6" name="Object 5" descr="Variance of portfolio = sum of start expression s squared 2 sub i, x squared sub i end expression from i = 1 to k + sum of start expression sum of 2 s sub start expression i j end expression, x sub i, x sub j from j is greater than i end expression, from i = 1 to k. The equation is labeled, 14.2."/>
          <p:cNvGraphicFramePr>
            <a:graphicFrameLocks noChangeAspect="1"/>
          </p:cNvGraphicFramePr>
          <p:nvPr>
            <p:extLst>
              <p:ext uri="{D42A27DB-BD31-4B8C-83A1-F6EECF244321}">
                <p14:modId xmlns:p14="http://schemas.microsoft.com/office/powerpoint/2010/main" val="4273123823"/>
              </p:ext>
            </p:extLst>
          </p:nvPr>
        </p:nvGraphicFramePr>
        <p:xfrm>
          <a:off x="1068388" y="3485706"/>
          <a:ext cx="6553200" cy="711200"/>
        </p:xfrm>
        <a:graphic>
          <a:graphicData uri="http://schemas.openxmlformats.org/presentationml/2006/ole">
            <mc:AlternateContent xmlns:mc="http://schemas.openxmlformats.org/markup-compatibility/2006">
              <mc:Choice xmlns:v="urn:schemas-microsoft-com:vml" Requires="v">
                <p:oleObj spid="_x0000_s16984" name="Equation" r:id="rId6" imgW="6553080" imgH="711000" progId="Equation.DSMT4">
                  <p:embed/>
                </p:oleObj>
              </mc:Choice>
              <mc:Fallback>
                <p:oleObj name="Equation" r:id="rId6" imgW="6553080" imgH="711000" progId="Equation.DSMT4">
                  <p:embed/>
                  <p:pic>
                    <p:nvPicPr>
                      <p:cNvPr id="0" name=""/>
                      <p:cNvPicPr/>
                      <p:nvPr/>
                    </p:nvPicPr>
                    <p:blipFill>
                      <a:blip r:embed="rId7"/>
                      <a:stretch>
                        <a:fillRect/>
                      </a:stretch>
                    </p:blipFill>
                    <p:spPr>
                      <a:xfrm>
                        <a:off x="1068388" y="3485706"/>
                        <a:ext cx="6553200" cy="711200"/>
                      </a:xfrm>
                      <a:prstGeom prst="rect">
                        <a:avLst/>
                      </a:prstGeom>
                    </p:spPr>
                  </p:pic>
                </p:oleObj>
              </mc:Fallback>
            </mc:AlternateContent>
          </a:graphicData>
        </a:graphic>
      </p:graphicFrame>
      <p:sp>
        <p:nvSpPr>
          <p:cNvPr id="498" name="Content placeholder 7"/>
          <p:cNvSpPr txBox="1">
            <a:spLocks noGrp="1"/>
          </p:cNvSpPr>
          <p:nvPr>
            <p:ph type="body" idx="4"/>
          </p:nvPr>
        </p:nvSpPr>
        <p:spPr>
          <a:xfrm>
            <a:off x="473948" y="4490602"/>
            <a:ext cx="911279" cy="30738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200"/>
              <a:buFont typeface="Arial"/>
              <a:buNone/>
            </a:pPr>
            <a:r>
              <a:rPr lang="en-US" sz="2400" b="0" i="0" u="none" strike="noStrike" cap="none" dirty="0">
                <a:solidFill>
                  <a:schemeClr val="dk1"/>
                </a:solidFill>
                <a:latin typeface="+mn-lt"/>
                <a:ea typeface="Arial"/>
                <a:cs typeface="Arial"/>
                <a:sym typeface="Arial"/>
              </a:rPr>
              <a:t>where</a:t>
            </a:r>
            <a:endParaRPr sz="2400" b="0" i="0" u="none" strike="noStrike" cap="none" dirty="0">
              <a:solidFill>
                <a:schemeClr val="dk1"/>
              </a:solidFill>
              <a:latin typeface="+mn-lt"/>
              <a:ea typeface="Arial"/>
              <a:cs typeface="Arial"/>
              <a:sym typeface="Arial"/>
            </a:endParaRPr>
          </a:p>
        </p:txBody>
      </p:sp>
      <p:graphicFrame>
        <p:nvGraphicFramePr>
          <p:cNvPr id="4" name="Object 3" descr="s squared sub i"/>
          <p:cNvGraphicFramePr>
            <a:graphicFrameLocks noChangeAspect="1"/>
          </p:cNvGraphicFramePr>
          <p:nvPr>
            <p:extLst>
              <p:ext uri="{D42A27DB-BD31-4B8C-83A1-F6EECF244321}">
                <p14:modId xmlns:p14="http://schemas.microsoft.com/office/powerpoint/2010/main" val="2352887609"/>
              </p:ext>
            </p:extLst>
          </p:nvPr>
        </p:nvGraphicFramePr>
        <p:xfrm>
          <a:off x="1156627" y="5063206"/>
          <a:ext cx="457200" cy="406400"/>
        </p:xfrm>
        <a:graphic>
          <a:graphicData uri="http://schemas.openxmlformats.org/presentationml/2006/ole">
            <mc:AlternateContent xmlns:mc="http://schemas.openxmlformats.org/markup-compatibility/2006">
              <mc:Choice xmlns:v="urn:schemas-microsoft-com:vml" Requires="v">
                <p:oleObj spid="_x0000_s16985" name="Equation" r:id="rId8" imgW="457200" imgH="406080" progId="Equation.DSMT4">
                  <p:embed/>
                </p:oleObj>
              </mc:Choice>
              <mc:Fallback>
                <p:oleObj name="Equation" r:id="rId8" imgW="457200" imgH="406080" progId="Equation.DSMT4">
                  <p:embed/>
                  <p:pic>
                    <p:nvPicPr>
                      <p:cNvPr id="0" name=""/>
                      <p:cNvPicPr/>
                      <p:nvPr/>
                    </p:nvPicPr>
                    <p:blipFill>
                      <a:blip r:embed="rId9"/>
                      <a:stretch>
                        <a:fillRect/>
                      </a:stretch>
                    </p:blipFill>
                    <p:spPr>
                      <a:xfrm>
                        <a:off x="1156627" y="5063206"/>
                        <a:ext cx="457200" cy="406400"/>
                      </a:xfrm>
                      <a:prstGeom prst="rect">
                        <a:avLst/>
                      </a:prstGeom>
                    </p:spPr>
                  </p:pic>
                </p:oleObj>
              </mc:Fallback>
            </mc:AlternateContent>
          </a:graphicData>
        </a:graphic>
      </p:graphicFrame>
      <p:sp>
        <p:nvSpPr>
          <p:cNvPr id="500" name="Content placeholder 9"/>
          <p:cNvSpPr txBox="1">
            <a:spLocks noGrp="1"/>
          </p:cNvSpPr>
          <p:nvPr>
            <p:ph type="body" idx="5"/>
          </p:nvPr>
        </p:nvSpPr>
        <p:spPr>
          <a:xfrm>
            <a:off x="1758460" y="5115287"/>
            <a:ext cx="5849348" cy="38505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200"/>
              <a:buFont typeface="Arial"/>
              <a:buNone/>
            </a:pPr>
            <a:r>
              <a:rPr lang="en-US" sz="2400" b="0" i="0" u="none" strike="noStrike" cap="none" dirty="0">
                <a:solidFill>
                  <a:schemeClr val="dk1"/>
                </a:solidFill>
                <a:latin typeface="+mn-lt"/>
                <a:ea typeface="Arial"/>
                <a:cs typeface="Arial"/>
                <a:sym typeface="Arial"/>
              </a:rPr>
              <a:t>the sample variance in the return of stock </a:t>
            </a:r>
            <a:r>
              <a:rPr lang="en-US" sz="2400" b="0" i="1" u="none" strike="noStrike" cap="none" dirty="0">
                <a:solidFill>
                  <a:schemeClr val="dk1"/>
                </a:solidFill>
                <a:latin typeface="+mn-lt"/>
                <a:ea typeface="Arial"/>
                <a:cs typeface="Arial"/>
                <a:sym typeface="Arial"/>
              </a:rPr>
              <a:t>i</a:t>
            </a:r>
            <a:endParaRPr sz="2400" b="0" i="1" u="none" strike="noStrike" cap="none" dirty="0">
              <a:solidFill>
                <a:schemeClr val="dk1"/>
              </a:solidFill>
              <a:latin typeface="+mn-lt"/>
              <a:ea typeface="Arial"/>
              <a:cs typeface="Arial"/>
              <a:sym typeface="Arial"/>
            </a:endParaRPr>
          </a:p>
        </p:txBody>
      </p:sp>
      <p:graphicFrame>
        <p:nvGraphicFramePr>
          <p:cNvPr id="5" name="Object 4" descr="s sub start expression i j end expression"/>
          <p:cNvGraphicFramePr>
            <a:graphicFrameLocks noChangeAspect="1"/>
          </p:cNvGraphicFramePr>
          <p:nvPr>
            <p:extLst>
              <p:ext uri="{D42A27DB-BD31-4B8C-83A1-F6EECF244321}">
                <p14:modId xmlns:p14="http://schemas.microsoft.com/office/powerpoint/2010/main" val="2506363441"/>
              </p:ext>
            </p:extLst>
          </p:nvPr>
        </p:nvGraphicFramePr>
        <p:xfrm>
          <a:off x="1105827" y="5662305"/>
          <a:ext cx="508000" cy="368300"/>
        </p:xfrm>
        <a:graphic>
          <a:graphicData uri="http://schemas.openxmlformats.org/presentationml/2006/ole">
            <mc:AlternateContent xmlns:mc="http://schemas.openxmlformats.org/markup-compatibility/2006">
              <mc:Choice xmlns:v="urn:schemas-microsoft-com:vml" Requires="v">
                <p:oleObj spid="_x0000_s16986" name="Equation" r:id="rId10" imgW="507960" imgH="368280" progId="Equation.DSMT4">
                  <p:embed/>
                </p:oleObj>
              </mc:Choice>
              <mc:Fallback>
                <p:oleObj name="Equation" r:id="rId10" imgW="507960" imgH="368280" progId="Equation.DSMT4">
                  <p:embed/>
                  <p:pic>
                    <p:nvPicPr>
                      <p:cNvPr id="0" name=""/>
                      <p:cNvPicPr/>
                      <p:nvPr/>
                    </p:nvPicPr>
                    <p:blipFill>
                      <a:blip r:embed="rId11"/>
                      <a:stretch>
                        <a:fillRect/>
                      </a:stretch>
                    </p:blipFill>
                    <p:spPr>
                      <a:xfrm>
                        <a:off x="1105827" y="5662305"/>
                        <a:ext cx="508000" cy="368300"/>
                      </a:xfrm>
                      <a:prstGeom prst="rect">
                        <a:avLst/>
                      </a:prstGeom>
                    </p:spPr>
                  </p:pic>
                </p:oleObj>
              </mc:Fallback>
            </mc:AlternateContent>
          </a:graphicData>
        </a:graphic>
      </p:graphicFrame>
      <p:sp>
        <p:nvSpPr>
          <p:cNvPr id="502" name="Content placeholder 11"/>
          <p:cNvSpPr txBox="1">
            <a:spLocks noGrp="1"/>
          </p:cNvSpPr>
          <p:nvPr>
            <p:ph type="body" idx="6"/>
          </p:nvPr>
        </p:nvSpPr>
        <p:spPr>
          <a:xfrm>
            <a:off x="1758460" y="5636239"/>
            <a:ext cx="6169388" cy="3519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200"/>
              <a:buFont typeface="Arial"/>
              <a:buNone/>
            </a:pPr>
            <a:r>
              <a:rPr lang="en-US" sz="2400" b="0" i="0" u="none" strike="noStrike" cap="none" dirty="0">
                <a:solidFill>
                  <a:schemeClr val="dk1"/>
                </a:solidFill>
                <a:latin typeface="+mn-lt"/>
                <a:ea typeface="Arial"/>
                <a:cs typeface="Arial"/>
                <a:sym typeface="Arial"/>
              </a:rPr>
              <a:t>the sample covariance between stocks </a:t>
            </a:r>
            <a:r>
              <a:rPr lang="en-US" sz="2400" b="0" i="1" u="none" strike="noStrike" cap="none" dirty="0">
                <a:solidFill>
                  <a:schemeClr val="dk1"/>
                </a:solidFill>
                <a:latin typeface="+mn-lt"/>
                <a:ea typeface="Arial"/>
                <a:cs typeface="Arial"/>
                <a:sym typeface="Arial"/>
              </a:rPr>
              <a:t>i</a:t>
            </a:r>
            <a:r>
              <a:rPr lang="en-US" sz="2400" b="0" i="0" u="none" strike="noStrike" cap="none" dirty="0">
                <a:solidFill>
                  <a:schemeClr val="dk1"/>
                </a:solidFill>
                <a:latin typeface="+mn-lt"/>
                <a:ea typeface="Arial"/>
                <a:cs typeface="Arial"/>
                <a:sym typeface="Arial"/>
              </a:rPr>
              <a:t> and </a:t>
            </a:r>
            <a:r>
              <a:rPr lang="en-US" sz="2400" b="0" i="1" u="none" strike="noStrike" cap="none" dirty="0">
                <a:solidFill>
                  <a:schemeClr val="dk1"/>
                </a:solidFill>
                <a:latin typeface="+mn-lt"/>
                <a:ea typeface="Arial"/>
                <a:cs typeface="Arial"/>
                <a:sym typeface="Arial"/>
              </a:rPr>
              <a:t>j</a:t>
            </a:r>
            <a:endParaRPr sz="2400" b="0" i="1" u="none" strike="noStrike" cap="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9406968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14.10: </a:t>
            </a:r>
            <a:r>
              <a:rPr lang="en-US" sz="3600" b="1" i="0" u="none" strike="noStrike" cap="none" dirty="0">
                <a:solidFill>
                  <a:srgbClr val="007FA3"/>
                </a:solidFill>
                <a:latin typeface="+mj-lt"/>
                <a:ea typeface="Arial"/>
                <a:cs typeface="Arial"/>
                <a:sym typeface="Arial"/>
              </a:rPr>
              <a:t>An Example of the Markowitz Model</a:t>
            </a:r>
            <a:endParaRPr sz="3600" b="1" i="0" u="none" strike="noStrike" cap="none" dirty="0">
              <a:solidFill>
                <a:srgbClr val="007FA3"/>
              </a:solidFill>
              <a:latin typeface="+mj-lt"/>
              <a:ea typeface="Arial"/>
              <a:cs typeface="Arial"/>
              <a:sym typeface="Arial"/>
            </a:endParaRPr>
          </a:p>
        </p:txBody>
      </p:sp>
      <p:sp>
        <p:nvSpPr>
          <p:cNvPr id="508" name="Content placeholder 2"/>
          <p:cNvSpPr txBox="1">
            <a:spLocks noGrp="1"/>
          </p:cNvSpPr>
          <p:nvPr>
            <p:ph type="body" idx="1"/>
          </p:nvPr>
        </p:nvSpPr>
        <p:spPr>
          <a:xfrm>
            <a:off x="457200" y="1600201"/>
            <a:ext cx="7467600" cy="457199"/>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ct val="100000"/>
              <a:buFont typeface="Arial"/>
              <a:buChar char="•"/>
            </a:pPr>
            <a:r>
              <a:rPr lang="en-US" sz="2000" b="0" i="0" u="none" strike="noStrike" cap="none" dirty="0">
                <a:solidFill>
                  <a:schemeClr val="dk1"/>
                </a:solidFill>
                <a:latin typeface="+mn-lt"/>
                <a:sym typeface="Arial"/>
              </a:rPr>
              <a:t>An investor is considering 3 stock investments.</a:t>
            </a:r>
            <a:endParaRPr sz="2000" dirty="0">
              <a:latin typeface="+mn-lt"/>
            </a:endParaRPr>
          </a:p>
        </p:txBody>
      </p:sp>
      <p:sp>
        <p:nvSpPr>
          <p:cNvPr id="509" name="Content placeholder 3"/>
          <p:cNvSpPr txBox="1">
            <a:spLocks noGrp="1"/>
          </p:cNvSpPr>
          <p:nvPr>
            <p:ph type="body" idx="2"/>
          </p:nvPr>
        </p:nvSpPr>
        <p:spPr>
          <a:xfrm>
            <a:off x="1216660" y="2094684"/>
            <a:ext cx="3145028" cy="3094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2000" b="0" i="0" u="none" strike="noStrike" cap="none" dirty="0">
                <a:solidFill>
                  <a:schemeClr val="dk1"/>
                </a:solidFill>
                <a:latin typeface="+mn-lt"/>
                <a:sym typeface="Arial"/>
              </a:rPr>
              <a:t>Variance-covariance matrix</a:t>
            </a:r>
            <a:endParaRPr sz="2000" dirty="0">
              <a:latin typeface="+mn-lt"/>
            </a:endParaRPr>
          </a:p>
        </p:txBody>
      </p:sp>
      <p:graphicFrame>
        <p:nvGraphicFramePr>
          <p:cNvPr id="510" name="Table 4"/>
          <p:cNvGraphicFramePr/>
          <p:nvPr>
            <p:extLst>
              <p:ext uri="{D42A27DB-BD31-4B8C-83A1-F6EECF244321}">
                <p14:modId xmlns:p14="http://schemas.microsoft.com/office/powerpoint/2010/main" val="1341160906"/>
              </p:ext>
            </p:extLst>
          </p:nvPr>
        </p:nvGraphicFramePr>
        <p:xfrm>
          <a:off x="533400" y="2464432"/>
          <a:ext cx="4185900" cy="1483400"/>
        </p:xfrm>
        <a:graphic>
          <a:graphicData uri="http://schemas.openxmlformats.org/drawingml/2006/table">
            <a:tbl>
              <a:tblPr firstRow="1" bandRow="1">
                <a:tableStyleId>{5940675A-B579-460E-94D1-54222C63F5DA}</a:tableStyleId>
              </a:tblPr>
              <a:tblGrid>
                <a:gridCol w="978475">
                  <a:extLst>
                    <a:ext uri="{9D8B030D-6E8A-4147-A177-3AD203B41FA5}">
                      <a16:colId xmlns:a16="http://schemas.microsoft.com/office/drawing/2014/main" val="20000"/>
                    </a:ext>
                  </a:extLst>
                </a:gridCol>
                <a:gridCol w="1111350">
                  <a:extLst>
                    <a:ext uri="{9D8B030D-6E8A-4147-A177-3AD203B41FA5}">
                      <a16:colId xmlns:a16="http://schemas.microsoft.com/office/drawing/2014/main" val="20001"/>
                    </a:ext>
                  </a:extLst>
                </a:gridCol>
                <a:gridCol w="1041000">
                  <a:extLst>
                    <a:ext uri="{9D8B030D-6E8A-4147-A177-3AD203B41FA5}">
                      <a16:colId xmlns:a16="http://schemas.microsoft.com/office/drawing/2014/main" val="20002"/>
                    </a:ext>
                  </a:extLst>
                </a:gridCol>
                <a:gridCol w="1055075">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r>
                        <a:rPr lang="en-US" sz="1600" dirty="0">
                          <a:solidFill>
                            <a:schemeClr val="bg1"/>
                          </a:solidFill>
                          <a:sym typeface="Arial"/>
                        </a:rPr>
                        <a:t>Blank</a:t>
                      </a:r>
                      <a:endParaRPr sz="1600" dirty="0">
                        <a:solidFill>
                          <a:schemeClr val="bg1"/>
                        </a:solidFill>
                        <a:latin typeface="+mn-lt"/>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600" dirty="0">
                          <a:sym typeface="Arial"/>
                        </a:rPr>
                        <a:t>Stock 1</a:t>
                      </a:r>
                      <a:endParaRPr sz="1600" dirty="0">
                        <a:solidFill>
                          <a:schemeClr val="dk1"/>
                        </a:solidFill>
                        <a:latin typeface="+mn-lt"/>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600" dirty="0">
                          <a:sym typeface="Arial"/>
                        </a:rPr>
                        <a:t>Stock 2</a:t>
                      </a:r>
                      <a:endParaRPr sz="1600" dirty="0">
                        <a:solidFill>
                          <a:schemeClr val="dk1"/>
                        </a:solidFill>
                        <a:latin typeface="+mn-lt"/>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600" dirty="0">
                          <a:sym typeface="Arial"/>
                        </a:rPr>
                        <a:t>Stock 3</a:t>
                      </a:r>
                      <a:endParaRPr sz="1600" dirty="0">
                        <a:solidFill>
                          <a:schemeClr val="dk1"/>
                        </a:solidFill>
                        <a:latin typeface="+mn-lt"/>
                        <a:ea typeface="Arial"/>
                        <a:cs typeface="Arial"/>
                        <a:sym typeface="Aria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dirty="0">
                          <a:sym typeface="Arial"/>
                        </a:rPr>
                        <a:t>Stock 1</a:t>
                      </a:r>
                      <a:endParaRPr sz="1600" dirty="0">
                        <a:solidFill>
                          <a:schemeClr val="dk1"/>
                        </a:solidFill>
                        <a:latin typeface="+mn-lt"/>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600" dirty="0">
                          <a:sym typeface="Arial"/>
                        </a:rPr>
                        <a:t>0.025</a:t>
                      </a:r>
                      <a:endParaRPr sz="1600" dirty="0">
                        <a:solidFill>
                          <a:schemeClr val="dk1"/>
                        </a:solidFill>
                        <a:latin typeface="+mn-lt"/>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600" dirty="0">
                          <a:sym typeface="Arial"/>
                        </a:rPr>
                        <a:t>0.015</a:t>
                      </a:r>
                      <a:endParaRPr sz="1600" dirty="0">
                        <a:solidFill>
                          <a:schemeClr val="dk1"/>
                        </a:solidFill>
                        <a:latin typeface="+mn-lt"/>
                        <a:ea typeface="Arial"/>
                        <a:cs typeface="Arial"/>
                        <a:sym typeface="Arial"/>
                      </a:endParaRPr>
                    </a:p>
                  </a:txBody>
                  <a:tcPr marL="91450" marR="91450" marT="45725" marB="45725"/>
                </a:tc>
                <a:tc>
                  <a:txBody>
                    <a:bodyPr/>
                    <a:lstStyle/>
                    <a:p>
                      <a:pPr marL="0" marR="0" lvl="0" indent="0" algn="r" rtl="0">
                        <a:spcBef>
                          <a:spcPts val="0"/>
                        </a:spcBef>
                        <a:spcAft>
                          <a:spcPts val="0"/>
                        </a:spcAft>
                        <a:buNone/>
                      </a:pPr>
                      <a:r>
                        <a:rPr lang="en-US" sz="1600" dirty="0">
                          <a:sym typeface="Arial"/>
                        </a:rPr>
                        <a:t>−0.002</a:t>
                      </a:r>
                      <a:endParaRPr sz="1600" dirty="0">
                        <a:solidFill>
                          <a:schemeClr val="dk1"/>
                        </a:solidFill>
                        <a:latin typeface="+mn-lt"/>
                        <a:ea typeface="Arial"/>
                        <a:cs typeface="Arial"/>
                        <a:sym typeface="Aria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600" dirty="0">
                          <a:sym typeface="Arial"/>
                        </a:rPr>
                        <a:t>Stock 2</a:t>
                      </a:r>
                      <a:endParaRPr sz="1600" dirty="0">
                        <a:solidFill>
                          <a:schemeClr val="dk1"/>
                        </a:solidFill>
                        <a:latin typeface="+mn-lt"/>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600" dirty="0">
                          <a:solidFill>
                            <a:schemeClr val="bg1"/>
                          </a:solidFill>
                          <a:sym typeface="Arial"/>
                        </a:rPr>
                        <a:t>Blank</a:t>
                      </a:r>
                      <a:endParaRPr sz="1600" dirty="0">
                        <a:solidFill>
                          <a:schemeClr val="bg1"/>
                        </a:solidFill>
                        <a:latin typeface="+mn-lt"/>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600" dirty="0">
                          <a:sym typeface="Arial"/>
                        </a:rPr>
                        <a:t>0.030</a:t>
                      </a:r>
                      <a:endParaRPr sz="1600" dirty="0">
                        <a:solidFill>
                          <a:schemeClr val="dk1"/>
                        </a:solidFill>
                        <a:latin typeface="+mn-lt"/>
                        <a:ea typeface="Arial"/>
                        <a:cs typeface="Arial"/>
                        <a:sym typeface="Arial"/>
                      </a:endParaRPr>
                    </a:p>
                  </a:txBody>
                  <a:tcPr marL="91450" marR="91450" marT="45725" marB="45725"/>
                </a:tc>
                <a:tc>
                  <a:txBody>
                    <a:bodyPr/>
                    <a:lstStyle/>
                    <a:p>
                      <a:pPr marL="0" marR="0" lvl="0" indent="0" algn="r" rtl="0">
                        <a:spcBef>
                          <a:spcPts val="0"/>
                        </a:spcBef>
                        <a:spcAft>
                          <a:spcPts val="0"/>
                        </a:spcAft>
                        <a:buNone/>
                      </a:pPr>
                      <a:r>
                        <a:rPr lang="en-US" sz="1600" dirty="0">
                          <a:sym typeface="Arial"/>
                        </a:rPr>
                        <a:t>0.005</a:t>
                      </a:r>
                      <a:endParaRPr sz="1600" dirty="0">
                        <a:solidFill>
                          <a:schemeClr val="dk1"/>
                        </a:solidFill>
                        <a:latin typeface="+mn-lt"/>
                        <a:ea typeface="Arial"/>
                        <a:cs typeface="Arial"/>
                        <a:sym typeface="Aria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600" dirty="0">
                          <a:sym typeface="Arial"/>
                        </a:rPr>
                        <a:t>Stock 3</a:t>
                      </a:r>
                      <a:endParaRPr sz="1600" dirty="0">
                        <a:solidFill>
                          <a:schemeClr val="dk1"/>
                        </a:solidFill>
                        <a:latin typeface="+mn-lt"/>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600" dirty="0">
                          <a:solidFill>
                            <a:schemeClr val="bg1"/>
                          </a:solidFill>
                          <a:sym typeface="Arial"/>
                        </a:rPr>
                        <a:t>Blank</a:t>
                      </a:r>
                      <a:endParaRPr sz="1600" dirty="0">
                        <a:solidFill>
                          <a:schemeClr val="bg1"/>
                        </a:solidFill>
                        <a:latin typeface="+mn-lt"/>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1600" dirty="0">
                          <a:solidFill>
                            <a:schemeClr val="bg1"/>
                          </a:solidFill>
                          <a:sym typeface="Arial"/>
                        </a:rPr>
                        <a:t>Blank</a:t>
                      </a:r>
                      <a:endParaRPr sz="1600" dirty="0">
                        <a:solidFill>
                          <a:schemeClr val="bg1"/>
                        </a:solidFill>
                        <a:latin typeface="+mn-lt"/>
                        <a:ea typeface="Arial"/>
                        <a:cs typeface="Arial"/>
                        <a:sym typeface="Arial"/>
                      </a:endParaRPr>
                    </a:p>
                  </a:txBody>
                  <a:tcPr marL="91450" marR="91450" marT="45725" marB="45725"/>
                </a:tc>
                <a:tc>
                  <a:txBody>
                    <a:bodyPr/>
                    <a:lstStyle/>
                    <a:p>
                      <a:pPr marL="0" marR="0" lvl="0" indent="0" algn="r" rtl="0">
                        <a:spcBef>
                          <a:spcPts val="0"/>
                        </a:spcBef>
                        <a:spcAft>
                          <a:spcPts val="0"/>
                        </a:spcAft>
                        <a:buNone/>
                      </a:pPr>
                      <a:r>
                        <a:rPr lang="en-US" sz="1600" dirty="0">
                          <a:sym typeface="Arial"/>
                        </a:rPr>
                        <a:t>0.004</a:t>
                      </a:r>
                      <a:endParaRPr sz="1600" dirty="0">
                        <a:solidFill>
                          <a:schemeClr val="dk1"/>
                        </a:solidFill>
                        <a:latin typeface="+mn-lt"/>
                        <a:ea typeface="Arial"/>
                        <a:cs typeface="Arial"/>
                        <a:sym typeface="Arial"/>
                      </a:endParaRPr>
                    </a:p>
                  </a:txBody>
                  <a:tcPr marL="91450" marR="91450" marT="45725" marB="45725"/>
                </a:tc>
                <a:extLst>
                  <a:ext uri="{0D108BD9-81ED-4DB2-BD59-A6C34878D82A}">
                    <a16:rowId xmlns:a16="http://schemas.microsoft.com/office/drawing/2014/main" val="10003"/>
                  </a:ext>
                </a:extLst>
              </a:tr>
            </a:tbl>
          </a:graphicData>
        </a:graphic>
      </p:graphicFrame>
      <p:sp>
        <p:nvSpPr>
          <p:cNvPr id="511" name="Content placeholder 5"/>
          <p:cNvSpPr txBox="1">
            <a:spLocks noGrp="1"/>
          </p:cNvSpPr>
          <p:nvPr>
            <p:ph type="body" idx="3"/>
          </p:nvPr>
        </p:nvSpPr>
        <p:spPr>
          <a:xfrm>
            <a:off x="5562600" y="2555872"/>
            <a:ext cx="2214282" cy="12663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2000" b="0" i="0" u="none" strike="noStrike" cap="none" dirty="0">
                <a:solidFill>
                  <a:schemeClr val="dk1"/>
                </a:solidFill>
                <a:latin typeface="+mn-lt"/>
                <a:sym typeface="Arial"/>
              </a:rPr>
              <a:t>Expected Returns</a:t>
            </a:r>
            <a:endParaRPr sz="2000" dirty="0">
              <a:latin typeface="+mn-lt"/>
            </a:endParaRPr>
          </a:p>
          <a:p>
            <a:pPr marL="0" marR="0" lvl="0" indent="0" algn="l" rtl="0">
              <a:spcBef>
                <a:spcPts val="100"/>
              </a:spcBef>
              <a:spcAft>
                <a:spcPts val="0"/>
              </a:spcAft>
              <a:buClr>
                <a:srgbClr val="007FA3"/>
              </a:buClr>
              <a:buSzPts val="1800"/>
              <a:buFont typeface="Arial"/>
              <a:buNone/>
            </a:pPr>
            <a:r>
              <a:rPr lang="en-US" sz="2000" b="0" i="0" u="none" strike="noStrike" cap="none" dirty="0">
                <a:solidFill>
                  <a:schemeClr val="dk1"/>
                </a:solidFill>
                <a:latin typeface="+mn-lt"/>
                <a:sym typeface="Arial"/>
              </a:rPr>
              <a:t>Stock 1: 10%</a:t>
            </a:r>
            <a:endParaRPr sz="2000" dirty="0">
              <a:latin typeface="+mn-lt"/>
            </a:endParaRPr>
          </a:p>
          <a:p>
            <a:pPr marL="0" marR="0" lvl="0" indent="0" algn="l" rtl="0">
              <a:spcBef>
                <a:spcPts val="100"/>
              </a:spcBef>
              <a:spcAft>
                <a:spcPts val="0"/>
              </a:spcAft>
              <a:buClr>
                <a:srgbClr val="007FA3"/>
              </a:buClr>
              <a:buSzPts val="1800"/>
              <a:buFont typeface="Arial"/>
              <a:buNone/>
            </a:pPr>
            <a:r>
              <a:rPr lang="en-US" sz="2000" b="0" i="0" u="none" strike="noStrike" cap="none" dirty="0">
                <a:solidFill>
                  <a:schemeClr val="dk1"/>
                </a:solidFill>
                <a:latin typeface="+mn-lt"/>
                <a:sym typeface="Arial"/>
              </a:rPr>
              <a:t>Stock 2: 12%</a:t>
            </a:r>
            <a:endParaRPr sz="2000" dirty="0">
              <a:latin typeface="+mn-lt"/>
            </a:endParaRPr>
          </a:p>
          <a:p>
            <a:pPr marL="0" marR="0" lvl="0" indent="0" algn="l" rtl="0">
              <a:spcBef>
                <a:spcPts val="100"/>
              </a:spcBef>
              <a:spcAft>
                <a:spcPts val="0"/>
              </a:spcAft>
              <a:buClr>
                <a:srgbClr val="007FA3"/>
              </a:buClr>
              <a:buSzPts val="1800"/>
              <a:buFont typeface="Arial"/>
              <a:buNone/>
            </a:pPr>
            <a:r>
              <a:rPr lang="en-US" sz="2000" b="0" i="0" u="none" strike="noStrike" cap="none" dirty="0">
                <a:solidFill>
                  <a:schemeClr val="dk1"/>
                </a:solidFill>
                <a:latin typeface="+mn-lt"/>
                <a:sym typeface="Arial"/>
              </a:rPr>
              <a:t>Stock 3: 7%</a:t>
            </a:r>
            <a:endParaRPr sz="2000" b="0" i="0" u="none" strike="noStrike" cap="none" dirty="0">
              <a:solidFill>
                <a:schemeClr val="dk1"/>
              </a:solidFill>
              <a:latin typeface="+mn-lt"/>
              <a:sym typeface="Arial"/>
            </a:endParaRPr>
          </a:p>
        </p:txBody>
      </p:sp>
      <p:graphicFrame>
        <p:nvGraphicFramePr>
          <p:cNvPr id="2" name="Object 1" descr="Minimize variance = 0.025 x squared sub i + 0.030 x squared sub 2 + 0.004 x squared sub 3 + 0.03 x sub 1 x sub 2 minus 0.004 x sub 1 x sub 3 + 0.010 x sub 2 x sub 3."/>
          <p:cNvGraphicFramePr>
            <a:graphicFrameLocks noChangeAspect="1"/>
          </p:cNvGraphicFramePr>
          <p:nvPr>
            <p:extLst>
              <p:ext uri="{D42A27DB-BD31-4B8C-83A1-F6EECF244321}">
                <p14:modId xmlns:p14="http://schemas.microsoft.com/office/powerpoint/2010/main" val="2065807312"/>
              </p:ext>
            </p:extLst>
          </p:nvPr>
        </p:nvGraphicFramePr>
        <p:xfrm>
          <a:off x="1880245" y="3997773"/>
          <a:ext cx="5156200" cy="1193800"/>
        </p:xfrm>
        <a:graphic>
          <a:graphicData uri="http://schemas.openxmlformats.org/presentationml/2006/ole">
            <mc:AlternateContent xmlns:mc="http://schemas.openxmlformats.org/markup-compatibility/2006">
              <mc:Choice xmlns:v="urn:schemas-microsoft-com:vml" Requires="v">
                <p:oleObj spid="_x0000_s20943" name="Equation" r:id="rId4" imgW="5155920" imgH="1193760" progId="Equation.DSMT4">
                  <p:embed/>
                </p:oleObj>
              </mc:Choice>
              <mc:Fallback>
                <p:oleObj name="Equation" r:id="rId4" imgW="5155920" imgH="1193760" progId="Equation.DSMT4">
                  <p:embed/>
                  <p:pic>
                    <p:nvPicPr>
                      <p:cNvPr id="0" name=""/>
                      <p:cNvPicPr/>
                      <p:nvPr/>
                    </p:nvPicPr>
                    <p:blipFill>
                      <a:blip r:embed="rId5"/>
                      <a:stretch>
                        <a:fillRect/>
                      </a:stretch>
                    </p:blipFill>
                    <p:spPr>
                      <a:xfrm>
                        <a:off x="1880245" y="3997773"/>
                        <a:ext cx="5156200" cy="1193800"/>
                      </a:xfrm>
                      <a:prstGeom prst="rect">
                        <a:avLst/>
                      </a:prstGeom>
                    </p:spPr>
                  </p:pic>
                </p:oleObj>
              </mc:Fallback>
            </mc:AlternateContent>
          </a:graphicData>
        </a:graphic>
      </p:graphicFrame>
      <p:graphicFrame>
        <p:nvGraphicFramePr>
          <p:cNvPr id="4" name="Object 3" descr="x sub 1 + x sub 2 + x sub 3 = 1."/>
          <p:cNvGraphicFramePr>
            <a:graphicFrameLocks noChangeAspect="1"/>
          </p:cNvGraphicFramePr>
          <p:nvPr>
            <p:extLst>
              <p:ext uri="{D42A27DB-BD31-4B8C-83A1-F6EECF244321}">
                <p14:modId xmlns:p14="http://schemas.microsoft.com/office/powerpoint/2010/main" val="1378698119"/>
              </p:ext>
            </p:extLst>
          </p:nvPr>
        </p:nvGraphicFramePr>
        <p:xfrm>
          <a:off x="3746500" y="5234846"/>
          <a:ext cx="1447800" cy="330200"/>
        </p:xfrm>
        <a:graphic>
          <a:graphicData uri="http://schemas.openxmlformats.org/presentationml/2006/ole">
            <mc:AlternateContent xmlns:mc="http://schemas.openxmlformats.org/markup-compatibility/2006">
              <mc:Choice xmlns:v="urn:schemas-microsoft-com:vml" Requires="v">
                <p:oleObj spid="_x0000_s20944" name="Equation" r:id="rId6" imgW="1447560" imgH="330120" progId="Equation.DSMT4">
                  <p:embed/>
                </p:oleObj>
              </mc:Choice>
              <mc:Fallback>
                <p:oleObj name="Equation" r:id="rId6" imgW="1447560" imgH="330120" progId="Equation.DSMT4">
                  <p:embed/>
                  <p:pic>
                    <p:nvPicPr>
                      <p:cNvPr id="0" name=""/>
                      <p:cNvPicPr/>
                      <p:nvPr/>
                    </p:nvPicPr>
                    <p:blipFill>
                      <a:blip r:embed="rId7"/>
                      <a:stretch>
                        <a:fillRect/>
                      </a:stretch>
                    </p:blipFill>
                    <p:spPr>
                      <a:xfrm>
                        <a:off x="3746500" y="5234846"/>
                        <a:ext cx="1447800" cy="330200"/>
                      </a:xfrm>
                      <a:prstGeom prst="rect">
                        <a:avLst/>
                      </a:prstGeom>
                    </p:spPr>
                  </p:pic>
                </p:oleObj>
              </mc:Fallback>
            </mc:AlternateContent>
          </a:graphicData>
        </a:graphic>
      </p:graphicFrame>
      <p:graphicFrame>
        <p:nvGraphicFramePr>
          <p:cNvPr id="11" name="Object 10" descr="10 x sub 1 + 12 x sub 2 + 7 x sub 3 is greater than or equal to 10."/>
          <p:cNvGraphicFramePr>
            <a:graphicFrameLocks noChangeAspect="1"/>
          </p:cNvGraphicFramePr>
          <p:nvPr>
            <p:extLst>
              <p:ext uri="{D42A27DB-BD31-4B8C-83A1-F6EECF244321}">
                <p14:modId xmlns:p14="http://schemas.microsoft.com/office/powerpoint/2010/main" val="2513498871"/>
              </p:ext>
            </p:extLst>
          </p:nvPr>
        </p:nvGraphicFramePr>
        <p:xfrm>
          <a:off x="3384550" y="5623373"/>
          <a:ext cx="2171700" cy="330200"/>
        </p:xfrm>
        <a:graphic>
          <a:graphicData uri="http://schemas.openxmlformats.org/presentationml/2006/ole">
            <mc:AlternateContent xmlns:mc="http://schemas.openxmlformats.org/markup-compatibility/2006">
              <mc:Choice xmlns:v="urn:schemas-microsoft-com:vml" Requires="v">
                <p:oleObj spid="_x0000_s20945" name="Equation" r:id="rId8" imgW="2171520" imgH="330120" progId="Equation.DSMT4">
                  <p:embed/>
                </p:oleObj>
              </mc:Choice>
              <mc:Fallback>
                <p:oleObj name="Equation" r:id="rId8" imgW="2171520" imgH="330120" progId="Equation.DSMT4">
                  <p:embed/>
                  <p:pic>
                    <p:nvPicPr>
                      <p:cNvPr id="4" name="Object 3"/>
                      <p:cNvPicPr/>
                      <p:nvPr/>
                    </p:nvPicPr>
                    <p:blipFill>
                      <a:blip r:embed="rId9"/>
                      <a:stretch>
                        <a:fillRect/>
                      </a:stretch>
                    </p:blipFill>
                    <p:spPr>
                      <a:xfrm>
                        <a:off x="3384550" y="5623373"/>
                        <a:ext cx="2171700" cy="330200"/>
                      </a:xfrm>
                      <a:prstGeom prst="rect">
                        <a:avLst/>
                      </a:prstGeom>
                    </p:spPr>
                  </p:pic>
                </p:oleObj>
              </mc:Fallback>
            </mc:AlternateContent>
          </a:graphicData>
        </a:graphic>
      </p:graphicFrame>
      <p:graphicFrame>
        <p:nvGraphicFramePr>
          <p:cNvPr id="12" name="Object 11" descr="x sub 1, x sub 2, x sub 3 is greater than or equal to 0."/>
          <p:cNvGraphicFramePr>
            <a:graphicFrameLocks noChangeAspect="1"/>
          </p:cNvGraphicFramePr>
          <p:nvPr>
            <p:extLst>
              <p:ext uri="{D42A27DB-BD31-4B8C-83A1-F6EECF244321}">
                <p14:modId xmlns:p14="http://schemas.microsoft.com/office/powerpoint/2010/main" val="1112923331"/>
              </p:ext>
            </p:extLst>
          </p:nvPr>
        </p:nvGraphicFramePr>
        <p:xfrm>
          <a:off x="3949700" y="6015736"/>
          <a:ext cx="1244600" cy="330200"/>
        </p:xfrm>
        <a:graphic>
          <a:graphicData uri="http://schemas.openxmlformats.org/presentationml/2006/ole">
            <mc:AlternateContent xmlns:mc="http://schemas.openxmlformats.org/markup-compatibility/2006">
              <mc:Choice xmlns:v="urn:schemas-microsoft-com:vml" Requires="v">
                <p:oleObj spid="_x0000_s20946" name="Equation" r:id="rId10" imgW="1244520" imgH="330120" progId="Equation.DSMT4">
                  <p:embed/>
                </p:oleObj>
              </mc:Choice>
              <mc:Fallback>
                <p:oleObj name="Equation" r:id="rId10" imgW="1244520" imgH="330120" progId="Equation.DSMT4">
                  <p:embed/>
                  <p:pic>
                    <p:nvPicPr>
                      <p:cNvPr id="4" name="Object 3"/>
                      <p:cNvPicPr/>
                      <p:nvPr/>
                    </p:nvPicPr>
                    <p:blipFill>
                      <a:blip r:embed="rId11"/>
                      <a:stretch>
                        <a:fillRect/>
                      </a:stretch>
                    </p:blipFill>
                    <p:spPr>
                      <a:xfrm>
                        <a:off x="3949700" y="6015736"/>
                        <a:ext cx="1244600" cy="330200"/>
                      </a:xfrm>
                      <a:prstGeom prst="rect">
                        <a:avLst/>
                      </a:prstGeom>
                    </p:spPr>
                  </p:pic>
                </p:oleObj>
              </mc:Fallback>
            </mc:AlternateContent>
          </a:graphicData>
        </a:graphic>
      </p:graphicFrame>
    </p:spTree>
    <p:extLst>
      <p:ext uri="{BB962C8B-B14F-4D97-AF65-F5344CB8AC3E}">
        <p14:creationId xmlns:p14="http://schemas.microsoft.com/office/powerpoint/2010/main" val="14980936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Spreadsheet </a:t>
            </a:r>
            <a:r>
              <a:rPr lang="en-US" sz="3600" b="1" i="0" u="none" strike="noStrike" cap="none" dirty="0">
                <a:solidFill>
                  <a:srgbClr val="007FA3"/>
                </a:solidFill>
                <a:latin typeface="+mj-lt"/>
                <a:ea typeface="Arial"/>
                <a:cs typeface="Arial"/>
                <a:sym typeface="Arial"/>
              </a:rPr>
              <a:t>Model</a:t>
            </a:r>
            <a:endParaRPr sz="3600" b="1" i="0" u="none" strike="noStrike" cap="none" dirty="0">
              <a:solidFill>
                <a:srgbClr val="007FA3"/>
              </a:solidFill>
              <a:latin typeface="+mj-lt"/>
              <a:ea typeface="Arial"/>
              <a:cs typeface="Arial"/>
              <a:sym typeface="Arial"/>
            </a:endParaRPr>
          </a:p>
        </p:txBody>
      </p:sp>
      <p:pic>
        <p:nvPicPr>
          <p:cNvPr id="2" name="Picture 1" descr="An excel sheet, Markowitz portfolio model, displays five tables. The first table, data, is as follows. The table has 4 rows and 2 columns. The columns have the following headings from left to right, stocks, expected return. The row entries are as follows. Row 1. Stock 1, 10%. Row 2. Stock 2, 12%. Row 3. Stock 3, 7%. Row 4. Target return, 10%. The second table, variance covariance matrix, is as follows. the table has 3 rows and 4 columns. the columns have the following headings from left to right, stocks, stock 1, stock 2, and stock 3. the row entries are as follows. Row 1. stock 1, 0.025. stock 2, 0.015. stock 3, negative 0.002. Row 2. stock 1, blank. stock 2, 0.03. stock 3, 0.005. Row 3. stock 1, blank. stock 2, blank. stock 3, 0.004. the third table, model, is as follows. the table has 4 rows and 2 columns. the columns have the following headings from left to right, stocks, allocation. the row entries are as follows. Row 1. stock 1, 0.25. row 2. stock 2, 0.45. row 3. stock 3, 0.30. row 4. total, 1. the fourth table, variance calculations, is as follows. the table has 3 rows and 3 columns. the columns have the following headings from left to right, blank, squared terms, and cross products. the row entries are as follows. Row 1. squared terms, 0.001579256. cross products, 0.003387. Row 2. squared terms, 0.006053362. cross products, negative 0.000301067. Row 3. squared terms, 0.000358718. cross products, 0.001345191. The fifth table has 1 row and three columns. The columns have the following headings from left to right, blank, return, and variance. The row entry is as follows. Row 1. portfolio. Return, 10.0%. Variance, 0.012"/>
          <p:cNvPicPr>
            <a:picLocks noChangeAspect="1"/>
          </p:cNvPicPr>
          <p:nvPr/>
        </p:nvPicPr>
        <p:blipFill>
          <a:blip r:embed="rId3"/>
          <a:stretch>
            <a:fillRect/>
          </a:stretch>
        </p:blipFill>
        <p:spPr>
          <a:xfrm>
            <a:off x="2959191" y="1613129"/>
            <a:ext cx="3225618" cy="2150412"/>
          </a:xfrm>
          <a:prstGeom prst="rect">
            <a:avLst/>
          </a:prstGeom>
        </p:spPr>
      </p:pic>
      <p:pic>
        <p:nvPicPr>
          <p:cNvPr id="3" name="Picture 2" descr="An excel sheet, Markowitz portfolio model, displays five tables. The first table, data, is as follows. The table has 4 rows and 2 columns. The columns have the following headings from left to right, stocks, expected return. The row entries are as follows. Row 1. Stock 1, 0.1. Row 2. Stock 2, 0.12. Row 3. Stock 3, 0.07. Row 4. Target return, 0.1. The second table, variance covariance matrix, is as follows. The table has 3 rows and 4 columns. the columns have the following headings from left to right, stocks, stock 1, stock 2, and stock 3. the row entries are as follows. Row 1. stock 1, 0.025. stock 2, 0.015. stock 3, negative 0.002. Row 2. stock 1, blank. stock 2, 0.03. stock 3, 0.005. Row 3. stock 1, blank. stock 2, blank. stock 3, 0.004. the third table, model, is as follows. The table has four rows and two columns. the columns have the following headings from left to right, stocks, allocation. the row entries are as follows. Row 1. stock 1, 0.251336898395722. Row 2. stock 2, 0.449197860962567. Row 3. stock 3, 0.299465240641711. Row 4. total, = S U M left parenthesis B 14 and B 16 right parenthesis. the fourth table, variance calculations, is as follows. The table has three rows and three columns. the columns have the following headings from left to right, blank, squared terms, and cross products. The row entries are as follows. Row 1. squared terms, = B 14 hat 2 asterisk E 6. cross products, = F 6 asterisk B 14 asterisk B 15 asterisk 2. Row 2. squared terms, = B 15 hat 2 asterisk F 7. cross products, = G 6 asterisk B 14 asterisk B 16 asterisk 2. Row 3. squared terms, = B 16 hat 2 asterisk G 8. cross products, = G 7 asterisk B 15 asterisk B 16 asterisk 2. The fifth table has 1 row and three columns. The columns have the following headings from left to right, blank, return, and variance. The row entry is as follows. Row 1. portfolio. Return, S U M P R O D U C T left parenthesis B 14 and B 16, B 6 and B8 right parenthesis. Variance, = S U M left parenthesis E 14 and E 16 right parenthesis + S U M left parenthesis F 14 and F 16 right parenthesis"/>
          <p:cNvPicPr>
            <a:picLocks noChangeAspect="1"/>
          </p:cNvPicPr>
          <p:nvPr/>
        </p:nvPicPr>
        <p:blipFill>
          <a:blip r:embed="rId4"/>
          <a:stretch>
            <a:fillRect/>
          </a:stretch>
        </p:blipFill>
        <p:spPr>
          <a:xfrm>
            <a:off x="1784224" y="3869749"/>
            <a:ext cx="5575553" cy="2355477"/>
          </a:xfrm>
          <a:prstGeom prst="rect">
            <a:avLst/>
          </a:prstGeom>
        </p:spPr>
      </p:pic>
    </p:spTree>
    <p:extLst>
      <p:ext uri="{BB962C8B-B14F-4D97-AF65-F5344CB8AC3E}">
        <p14:creationId xmlns:p14="http://schemas.microsoft.com/office/powerpoint/2010/main" val="18551637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Solver Model</a:t>
            </a:r>
            <a:endParaRPr sz="3600" b="1" i="0" u="none" strike="noStrike" cap="none" dirty="0">
              <a:solidFill>
                <a:srgbClr val="007FA3"/>
              </a:solidFill>
              <a:latin typeface="+mj-lt"/>
              <a:ea typeface="Arial"/>
              <a:cs typeface="Arial"/>
              <a:sym typeface="Arial"/>
            </a:endParaRPr>
          </a:p>
        </p:txBody>
      </p:sp>
      <p:pic>
        <p:nvPicPr>
          <p:cNvPr id="2" name="Picture 1" descr="An excel sheet, Markowitz portfolio model, displays five tables. The first table, data, is as follows. The table has four rows and two columns. The columns have the following headings from left to right, stocks, expected return. The row entries are as follows. Row 1. Stock 1, 10%. Row 2. Stock 2, 12%. Row 3. Stock 3, 7%. Row 4. Target return, 10%. The second table, variance covariance matrix, is as follows. the table has 3 rows and 4 columns. the columns have the following headings from left to right, stocks, stock 1, stock 2, and stock 3. the row entries are as follows. Row 1. stock 1, 0.025. stock 2, 0.015. stock 3, negative 0.002. Row 2. stock 1, blank. stock 2, 0.03. stock 3, 0.005. Row 3. stock 1, blank. stock 2, blank. stock 3, 0.004. the third table, model, is as follows. the table has 4 rows and 2 columns. the columns have the following headings from left to right, stocks, allocation. the row entries are as follows. Row 1. stock 1, 0.25. Row 2. stock 2, 0.45. Row 3. stock 3, 0.30. Row 4. total, 1. the fourth table, variance calculations, is as follows. the table has 3 rows and 3 columns. the columns have the following headings from left to right, blank, squared terms, and cross products. the row entries are as follows. Row 1. squared terms, 0.001579256. cross products, 0.003387. Row 2. squared terms, 0.006053362. cross products, negative 0.000301067. Row 3. squared terms, 0.000358718. cross products, 0.001345191. The fifth table has 1 row and three columns. the columns have the following headings from left to right, blank, return, and variance. The row entry is as follows. Row 1. portfolio. Return, 10.0%. Variance, 0.012"/>
          <p:cNvPicPr>
            <a:picLocks noChangeAspect="1"/>
          </p:cNvPicPr>
          <p:nvPr/>
        </p:nvPicPr>
        <p:blipFill>
          <a:blip r:embed="rId3"/>
          <a:stretch>
            <a:fillRect/>
          </a:stretch>
        </p:blipFill>
        <p:spPr>
          <a:xfrm>
            <a:off x="429602" y="2151220"/>
            <a:ext cx="3840813" cy="2610423"/>
          </a:xfrm>
          <a:prstGeom prst="rect">
            <a:avLst/>
          </a:prstGeom>
        </p:spPr>
      </p:pic>
      <p:pic>
        <p:nvPicPr>
          <p:cNvPr id="4" name="Picture 3" descr="A dialog box is titled, Solver Parameters, is displayed. An entry box for set objective, containing $ C $ 21 in it. A radio button is selected to minimum. An entry box, by changing variable cells, containing, $ B $ 14 and $ B $ 16. A drop down for subject to the constraints has, $ B $ 17 = 1. $ B $ 21 is greater than or equal to $ B $ 9. A checkbox, Make unconstrained variables non negative, is checked. An entry box for Select a solving method, containing G R G Nonlinear in it. The text reads below, solving method, Select the G R G nonlinear engine for solver problems that are smooth nonlinear. Select the L P simplex engine for linear solver problems, and select the evolutionary engine for solver problems that are non smooth. The solve button is highlighted."/>
          <p:cNvPicPr>
            <a:picLocks noChangeAspect="1"/>
          </p:cNvPicPr>
          <p:nvPr/>
        </p:nvPicPr>
        <p:blipFill>
          <a:blip r:embed="rId4"/>
          <a:stretch>
            <a:fillRect/>
          </a:stretch>
        </p:blipFill>
        <p:spPr>
          <a:xfrm>
            <a:off x="4479842" y="1733863"/>
            <a:ext cx="3768763" cy="3957201"/>
          </a:xfrm>
          <a:prstGeom prst="rect">
            <a:avLst/>
          </a:prstGeom>
        </p:spPr>
      </p:pic>
    </p:spTree>
    <p:extLst>
      <p:ext uri="{BB962C8B-B14F-4D97-AF65-F5344CB8AC3E}">
        <p14:creationId xmlns:p14="http://schemas.microsoft.com/office/powerpoint/2010/main" val="15889840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Non-Smooth </a:t>
            </a:r>
            <a:r>
              <a:rPr lang="en-US" sz="3600" b="1" i="0" u="none" strike="noStrike" cap="none" dirty="0">
                <a:solidFill>
                  <a:srgbClr val="007FA3"/>
                </a:solidFill>
                <a:latin typeface="+mj-lt"/>
                <a:ea typeface="Arial"/>
                <a:cs typeface="Arial"/>
                <a:sym typeface="Arial"/>
              </a:rPr>
              <a:t>Optimization</a:t>
            </a:r>
            <a:endParaRPr sz="3600" b="1" i="0" u="none" strike="noStrike" cap="none" dirty="0">
              <a:solidFill>
                <a:srgbClr val="007FA3"/>
              </a:solidFill>
              <a:latin typeface="+mj-lt"/>
              <a:ea typeface="Arial"/>
              <a:cs typeface="Arial"/>
              <a:sym typeface="Arial"/>
            </a:endParaRPr>
          </a:p>
        </p:txBody>
      </p:sp>
      <p:sp>
        <p:nvSpPr>
          <p:cNvPr id="559" name="Content placeholder 2"/>
          <p:cNvSpPr txBox="1">
            <a:spLocks noGrp="1"/>
          </p:cNvSpPr>
          <p:nvPr>
            <p:ph type="body" idx="1"/>
          </p:nvPr>
        </p:nvSpPr>
        <p:spPr>
          <a:xfrm>
            <a:off x="457200" y="1600199"/>
            <a:ext cx="8229600" cy="3483865"/>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u="none" strike="noStrike" cap="none" dirty="0">
                <a:solidFill>
                  <a:srgbClr val="000000"/>
                </a:solidFill>
                <a:latin typeface="+mn-lt"/>
                <a:sym typeface="Arial"/>
              </a:rPr>
              <a:t>Excel functions </a:t>
            </a:r>
            <a:r>
              <a:rPr lang="en-US" sz="2400" b="0" u="none" strike="noStrike" cap="none" dirty="0" smtClean="0">
                <a:solidFill>
                  <a:srgbClr val="000000"/>
                </a:solidFill>
                <a:latin typeface="+mn-lt"/>
                <a:sym typeface="Arial"/>
              </a:rPr>
              <a:t>IF</a:t>
            </a:r>
            <a:r>
              <a:rPr lang="en-US" sz="2400" b="0" u="none" strike="noStrike" cap="none" dirty="0">
                <a:solidFill>
                  <a:srgbClr val="000000"/>
                </a:solidFill>
                <a:latin typeface="+mn-lt"/>
                <a:sym typeface="Arial"/>
              </a:rPr>
              <a:t>, </a:t>
            </a:r>
            <a:r>
              <a:rPr lang="en-US" sz="2400" b="0" u="none" strike="noStrike" cap="none" dirty="0" smtClean="0">
                <a:solidFill>
                  <a:srgbClr val="000000"/>
                </a:solidFill>
                <a:latin typeface="+mn-lt"/>
                <a:sym typeface="Arial"/>
              </a:rPr>
              <a:t>ABS</a:t>
            </a:r>
            <a:r>
              <a:rPr lang="en-US" sz="2400" b="0" u="none" strike="noStrike" cap="none" dirty="0">
                <a:solidFill>
                  <a:srgbClr val="000000"/>
                </a:solidFill>
                <a:latin typeface="+mn-lt"/>
                <a:sym typeface="Arial"/>
              </a:rPr>
              <a:t>, </a:t>
            </a:r>
            <a:r>
              <a:rPr lang="en-US" sz="2400" b="0" u="none" strike="noStrike" cap="none" dirty="0" smtClean="0">
                <a:solidFill>
                  <a:srgbClr val="000000"/>
                </a:solidFill>
                <a:latin typeface="+mn-lt"/>
                <a:sym typeface="Arial"/>
              </a:rPr>
              <a:t>MAX</a:t>
            </a:r>
            <a:r>
              <a:rPr lang="en-US" sz="2400" b="0" u="none" strike="noStrike" cap="none" dirty="0">
                <a:solidFill>
                  <a:srgbClr val="000000"/>
                </a:solidFill>
                <a:latin typeface="+mn-lt"/>
                <a:sym typeface="Arial"/>
              </a:rPr>
              <a:t>, </a:t>
            </a:r>
            <a:r>
              <a:rPr lang="en-US" sz="2400" b="0" u="none" strike="noStrike" cap="none" dirty="0" smtClean="0">
                <a:solidFill>
                  <a:srgbClr val="000000"/>
                </a:solidFill>
                <a:latin typeface="+mn-lt"/>
                <a:sym typeface="Arial"/>
              </a:rPr>
              <a:t>MIN </a:t>
            </a:r>
            <a:r>
              <a:rPr lang="en-US" sz="2400" b="0" u="none" strike="noStrike" cap="none" dirty="0">
                <a:solidFill>
                  <a:srgbClr val="000000"/>
                </a:solidFill>
                <a:latin typeface="+mn-lt"/>
                <a:sym typeface="Arial"/>
              </a:rPr>
              <a:t>lead to non-smooth models (that violate linearity conditions).</a:t>
            </a:r>
            <a:endParaRPr sz="2400" dirty="0">
              <a:latin typeface="+mn-lt"/>
            </a:endParaRPr>
          </a:p>
          <a:p>
            <a:pPr marL="255650" marR="0" lvl="0" indent="-255650" algn="l" rtl="0">
              <a:spcBef>
                <a:spcPts val="1500"/>
              </a:spcBef>
              <a:spcAft>
                <a:spcPts val="0"/>
              </a:spcAft>
              <a:buClr>
                <a:srgbClr val="007FA3"/>
              </a:buClr>
              <a:buSzPct val="100000"/>
              <a:buFont typeface="Arial"/>
              <a:buChar char="•"/>
            </a:pPr>
            <a:r>
              <a:rPr lang="en-US" sz="2400" b="0" u="none" strike="noStrike" cap="none" dirty="0">
                <a:solidFill>
                  <a:srgbClr val="000000"/>
                </a:solidFill>
                <a:latin typeface="+mn-lt"/>
                <a:sym typeface="Arial"/>
              </a:rPr>
              <a:t>Solver’s </a:t>
            </a:r>
            <a:r>
              <a:rPr lang="en-US" sz="2400" b="0" u="none" strike="noStrike" cap="none" dirty="0" smtClean="0">
                <a:solidFill>
                  <a:srgbClr val="000000"/>
                </a:solidFill>
                <a:latin typeface="+mn-lt"/>
                <a:sym typeface="Arial"/>
              </a:rPr>
              <a:t>Evolutionary </a:t>
            </a:r>
            <a:r>
              <a:rPr lang="en-US" sz="2400" b="0" u="none" strike="noStrike" cap="none" dirty="0">
                <a:solidFill>
                  <a:srgbClr val="000000"/>
                </a:solidFill>
                <a:latin typeface="+mn-lt"/>
                <a:sym typeface="Arial"/>
              </a:rPr>
              <a:t>algorithm can be used to solve non-smooth models using a heuristic solution approach.</a:t>
            </a:r>
            <a:endParaRPr sz="2400" dirty="0">
              <a:latin typeface="+mn-lt"/>
            </a:endParaRPr>
          </a:p>
          <a:p>
            <a:pPr marL="741553" marR="0" lvl="1" indent="-284353" algn="l" rtl="0">
              <a:spcBef>
                <a:spcPts val="600"/>
              </a:spcBef>
              <a:spcAft>
                <a:spcPts val="0"/>
              </a:spcAft>
              <a:buClr>
                <a:srgbClr val="007FA3"/>
              </a:buClr>
              <a:buSzPct val="100000"/>
              <a:buFont typeface="Arial"/>
              <a:buChar char="–"/>
            </a:pPr>
            <a:r>
              <a:rPr lang="en-US" sz="2400" b="0" u="none" strike="noStrike" cap="none" dirty="0">
                <a:solidFill>
                  <a:srgbClr val="000000"/>
                </a:solidFill>
                <a:latin typeface="+mn-lt"/>
                <a:sym typeface="Arial"/>
              </a:rPr>
              <a:t>Heuristics are intelligent rules </a:t>
            </a:r>
            <a:r>
              <a:rPr lang="en-US" sz="2400" b="0" u="none" strike="noStrike" cap="none" dirty="0" smtClean="0">
                <a:solidFill>
                  <a:srgbClr val="000000"/>
                </a:solidFill>
                <a:latin typeface="+mn-lt"/>
                <a:sym typeface="Arial"/>
              </a:rPr>
              <a:t>for systematically searching </a:t>
            </a:r>
            <a:r>
              <a:rPr lang="en-US" sz="2400" b="0" u="none" strike="noStrike" cap="none" dirty="0">
                <a:solidFill>
                  <a:srgbClr val="000000"/>
                </a:solidFill>
                <a:latin typeface="+mn-lt"/>
                <a:sym typeface="Arial"/>
              </a:rPr>
              <a:t>among solutions </a:t>
            </a:r>
            <a:r>
              <a:rPr lang="en-US" sz="2400" b="0" u="none" strike="noStrike" cap="none" dirty="0" smtClean="0">
                <a:solidFill>
                  <a:srgbClr val="000000"/>
                </a:solidFill>
                <a:latin typeface="+mn-lt"/>
                <a:sym typeface="Arial"/>
              </a:rPr>
              <a:t>in attempting to find </a:t>
            </a:r>
            <a:r>
              <a:rPr lang="en-US" sz="2400" b="0" u="none" strike="noStrike" cap="none" dirty="0">
                <a:solidFill>
                  <a:srgbClr val="000000"/>
                </a:solidFill>
                <a:latin typeface="+mn-lt"/>
                <a:sym typeface="Arial"/>
              </a:rPr>
              <a:t>better solutions.</a:t>
            </a:r>
            <a:endParaRPr sz="2400" b="0" u="none" strike="noStrike" cap="none" dirty="0">
              <a:solidFill>
                <a:srgbClr val="000000"/>
              </a:solidFill>
              <a:latin typeface="+mn-lt"/>
              <a:sym typeface="Arial"/>
            </a:endParaRPr>
          </a:p>
        </p:txBody>
      </p:sp>
    </p:spTree>
    <p:extLst>
      <p:ext uri="{BB962C8B-B14F-4D97-AF65-F5344CB8AC3E}">
        <p14:creationId xmlns:p14="http://schemas.microsoft.com/office/powerpoint/2010/main" val="4535867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Example 14.11: Incorporating Fixed Costs into the K&amp;L Designs Model</a:t>
            </a:r>
            <a:endParaRPr sz="3600" b="1" i="0" u="none" strike="noStrike" cap="none" dirty="0">
              <a:solidFill>
                <a:srgbClr val="007FA3"/>
              </a:solidFill>
              <a:latin typeface="+mj-lt"/>
              <a:ea typeface="Arial"/>
              <a:cs typeface="Arial"/>
              <a:sym typeface="Arial"/>
            </a:endParaRPr>
          </a:p>
        </p:txBody>
      </p:sp>
      <p:sp>
        <p:nvSpPr>
          <p:cNvPr id="565" name="Content placeholder 2"/>
          <p:cNvSpPr txBox="1">
            <a:spLocks noGrp="1"/>
          </p:cNvSpPr>
          <p:nvPr>
            <p:ph type="body" idx="1"/>
          </p:nvPr>
        </p:nvSpPr>
        <p:spPr>
          <a:xfrm>
            <a:off x="457200" y="1776984"/>
            <a:ext cx="8229600" cy="1065594"/>
          </a:xfrm>
          <a:prstGeom prst="rect">
            <a:avLst/>
          </a:prstGeom>
          <a:noFill/>
          <a:ln>
            <a:noFill/>
          </a:ln>
        </p:spPr>
        <p:txBody>
          <a:bodyPr spcFirstLastPara="1" wrap="square" lIns="0" tIns="0" rIns="0" bIns="0" anchor="t" anchorCtr="0">
            <a:noAutofit/>
          </a:bodyPr>
          <a:lstStyle/>
          <a:p>
            <a:pPr marL="256032" indent="-256032">
              <a:buSzPct val="100000"/>
            </a:pPr>
            <a:r>
              <a:rPr lang="en-US" sz="2400" b="0" i="0" u="none" strike="noStrike" cap="none" dirty="0" smtClean="0">
                <a:solidFill>
                  <a:schemeClr val="dk1"/>
                </a:solidFill>
                <a:latin typeface="+mn-lt"/>
                <a:sym typeface="Arial"/>
              </a:rPr>
              <a:t>K&amp;L </a:t>
            </a:r>
            <a:r>
              <a:rPr lang="en-US" sz="2400" b="0" i="0" u="none" strike="noStrike" cap="none" dirty="0">
                <a:solidFill>
                  <a:schemeClr val="dk1"/>
                </a:solidFill>
                <a:latin typeface="+mn-lt"/>
                <a:sym typeface="Arial"/>
              </a:rPr>
              <a:t>Designs </a:t>
            </a:r>
            <a:r>
              <a:rPr lang="en-US" sz="2400" b="0" i="0" u="none" strike="noStrike" cap="none" dirty="0" smtClean="0">
                <a:solidFill>
                  <a:schemeClr val="dk1"/>
                </a:solidFill>
                <a:latin typeface="+mn-lt"/>
                <a:sym typeface="Arial"/>
              </a:rPr>
              <a:t>(Example 13.19). </a:t>
            </a:r>
            <a:r>
              <a:rPr lang="en-US" sz="2400" dirty="0" smtClean="0">
                <a:latin typeface="+mn-lt"/>
              </a:rPr>
              <a:t>The </a:t>
            </a:r>
            <a:r>
              <a:rPr lang="en-US" sz="2400" dirty="0">
                <a:latin typeface="+mn-lt"/>
              </a:rPr>
              <a:t>company must rent some equipment</a:t>
            </a:r>
            <a:r>
              <a:rPr lang="en-US" sz="2400" dirty="0" smtClean="0">
                <a:latin typeface="+mn-lt"/>
              </a:rPr>
              <a:t>, which </a:t>
            </a:r>
            <a:r>
              <a:rPr lang="en-US" sz="2400" dirty="0">
                <a:latin typeface="+mn-lt"/>
              </a:rPr>
              <a:t>costs $65 for three months</a:t>
            </a:r>
            <a:r>
              <a:rPr lang="en-US" sz="2400" dirty="0" smtClean="0">
                <a:latin typeface="+mn-lt"/>
              </a:rPr>
              <a:t>.</a:t>
            </a:r>
            <a:endParaRPr sz="2400" b="0" i="0" u="none" strike="noStrike" cap="none" dirty="0">
              <a:solidFill>
                <a:schemeClr val="dk1"/>
              </a:solidFill>
              <a:latin typeface="+mn-lt"/>
              <a:sym typeface="Arial"/>
            </a:endParaRPr>
          </a:p>
        </p:txBody>
      </p:sp>
      <p:graphicFrame>
        <p:nvGraphicFramePr>
          <p:cNvPr id="2" name="Object 1" descr="minimize 11 P sub a + 14 P sub w + 12.50 P sub s + 1.20 I sub a + 1.20 I sub w + 1.20 I sub s + I F left parenthesis P sub a is greater than 0, 65, 0 right parenthesis + I F left parenthesis P sub w is greater than 0, 65, 0 right parenthesis + I F left parenthesis P sub s is greater than 0, 65, 0 right parenthesis"/>
          <p:cNvGraphicFramePr>
            <a:graphicFrameLocks noChangeAspect="1"/>
          </p:cNvGraphicFramePr>
          <p:nvPr>
            <p:extLst>
              <p:ext uri="{D42A27DB-BD31-4B8C-83A1-F6EECF244321}">
                <p14:modId xmlns:p14="http://schemas.microsoft.com/office/powerpoint/2010/main" val="4041543285"/>
              </p:ext>
            </p:extLst>
          </p:nvPr>
        </p:nvGraphicFramePr>
        <p:xfrm>
          <a:off x="564145" y="3203618"/>
          <a:ext cx="7861300" cy="711200"/>
        </p:xfrm>
        <a:graphic>
          <a:graphicData uri="http://schemas.openxmlformats.org/presentationml/2006/ole">
            <mc:AlternateContent xmlns:mc="http://schemas.openxmlformats.org/markup-compatibility/2006">
              <mc:Choice xmlns:v="urn:schemas-microsoft-com:vml" Requires="v">
                <p:oleObj spid="_x0000_s19838" name="Equation" r:id="rId4" imgW="7860960" imgH="711000" progId="Equation.DSMT4">
                  <p:embed/>
                </p:oleObj>
              </mc:Choice>
              <mc:Fallback>
                <p:oleObj name="Equation" r:id="rId4" imgW="7860960" imgH="711000" progId="Equation.DSMT4">
                  <p:embed/>
                  <p:pic>
                    <p:nvPicPr>
                      <p:cNvPr id="0" name=""/>
                      <p:cNvPicPr/>
                      <p:nvPr/>
                    </p:nvPicPr>
                    <p:blipFill>
                      <a:blip r:embed="rId5"/>
                      <a:stretch>
                        <a:fillRect/>
                      </a:stretch>
                    </p:blipFill>
                    <p:spPr>
                      <a:xfrm>
                        <a:off x="564145" y="3203618"/>
                        <a:ext cx="7861300" cy="711200"/>
                      </a:xfrm>
                      <a:prstGeom prst="rect">
                        <a:avLst/>
                      </a:prstGeom>
                    </p:spPr>
                  </p:pic>
                </p:oleObj>
              </mc:Fallback>
            </mc:AlternateContent>
          </a:graphicData>
        </a:graphic>
      </p:graphicFrame>
      <p:graphicFrame>
        <p:nvGraphicFramePr>
          <p:cNvPr id="3" name="Object 2" descr="P sub a minus I sub a = 150. P sub w + I sub a minus I sub w = 400."/>
          <p:cNvGraphicFramePr>
            <a:graphicFrameLocks noChangeAspect="1"/>
          </p:cNvGraphicFramePr>
          <p:nvPr>
            <p:extLst>
              <p:ext uri="{D42A27DB-BD31-4B8C-83A1-F6EECF244321}">
                <p14:modId xmlns:p14="http://schemas.microsoft.com/office/powerpoint/2010/main" val="2306064986"/>
              </p:ext>
            </p:extLst>
          </p:nvPr>
        </p:nvGraphicFramePr>
        <p:xfrm>
          <a:off x="3606800" y="4144620"/>
          <a:ext cx="1930400" cy="711200"/>
        </p:xfrm>
        <a:graphic>
          <a:graphicData uri="http://schemas.openxmlformats.org/presentationml/2006/ole">
            <mc:AlternateContent xmlns:mc="http://schemas.openxmlformats.org/markup-compatibility/2006">
              <mc:Choice xmlns:v="urn:schemas-microsoft-com:vml" Requires="v">
                <p:oleObj spid="_x0000_s19839" name="Equation" r:id="rId6" imgW="1930320" imgH="711000" progId="Equation.DSMT4">
                  <p:embed/>
                </p:oleObj>
              </mc:Choice>
              <mc:Fallback>
                <p:oleObj name="Equation" r:id="rId6" imgW="1930320" imgH="711000" progId="Equation.DSMT4">
                  <p:embed/>
                  <p:pic>
                    <p:nvPicPr>
                      <p:cNvPr id="0" name=""/>
                      <p:cNvPicPr/>
                      <p:nvPr/>
                    </p:nvPicPr>
                    <p:blipFill>
                      <a:blip r:embed="rId7"/>
                      <a:stretch>
                        <a:fillRect/>
                      </a:stretch>
                    </p:blipFill>
                    <p:spPr>
                      <a:xfrm>
                        <a:off x="3606800" y="4144620"/>
                        <a:ext cx="1930400" cy="711200"/>
                      </a:xfrm>
                      <a:prstGeom prst="rect">
                        <a:avLst/>
                      </a:prstGeom>
                    </p:spPr>
                  </p:pic>
                </p:oleObj>
              </mc:Fallback>
            </mc:AlternateContent>
          </a:graphicData>
        </a:graphic>
      </p:graphicFrame>
      <p:graphicFrame>
        <p:nvGraphicFramePr>
          <p:cNvPr id="4" name="Object 3" descr="P sub s + I sub w minus I sub s = 50. P sub i is greater than or equal to 0. I sub j is greater than or equal to 0."/>
          <p:cNvGraphicFramePr>
            <a:graphicFrameLocks noChangeAspect="1"/>
          </p:cNvGraphicFramePr>
          <p:nvPr>
            <p:extLst>
              <p:ext uri="{D42A27DB-BD31-4B8C-83A1-F6EECF244321}">
                <p14:modId xmlns:p14="http://schemas.microsoft.com/office/powerpoint/2010/main" val="219208582"/>
              </p:ext>
            </p:extLst>
          </p:nvPr>
        </p:nvGraphicFramePr>
        <p:xfrm>
          <a:off x="3606800" y="4948462"/>
          <a:ext cx="1727200" cy="1155700"/>
        </p:xfrm>
        <a:graphic>
          <a:graphicData uri="http://schemas.openxmlformats.org/presentationml/2006/ole">
            <mc:AlternateContent xmlns:mc="http://schemas.openxmlformats.org/markup-compatibility/2006">
              <mc:Choice xmlns:v="urn:schemas-microsoft-com:vml" Requires="v">
                <p:oleObj spid="_x0000_s19840" name="Equation" r:id="rId8" imgW="1726920" imgH="1155600" progId="Equation.DSMT4">
                  <p:embed/>
                </p:oleObj>
              </mc:Choice>
              <mc:Fallback>
                <p:oleObj name="Equation" r:id="rId8" imgW="1726920" imgH="1155600" progId="Equation.DSMT4">
                  <p:embed/>
                  <p:pic>
                    <p:nvPicPr>
                      <p:cNvPr id="0" name=""/>
                      <p:cNvPicPr/>
                      <p:nvPr/>
                    </p:nvPicPr>
                    <p:blipFill>
                      <a:blip r:embed="rId9"/>
                      <a:stretch>
                        <a:fillRect/>
                      </a:stretch>
                    </p:blipFill>
                    <p:spPr>
                      <a:xfrm>
                        <a:off x="3606800" y="4948462"/>
                        <a:ext cx="1727200" cy="1155700"/>
                      </a:xfrm>
                      <a:prstGeom prst="rect">
                        <a:avLst/>
                      </a:prstGeom>
                    </p:spPr>
                  </p:pic>
                </p:oleObj>
              </mc:Fallback>
            </mc:AlternateContent>
          </a:graphicData>
        </a:graphic>
      </p:graphicFrame>
    </p:spTree>
    <p:extLst>
      <p:ext uri="{BB962C8B-B14F-4D97-AF65-F5344CB8AC3E}">
        <p14:creationId xmlns:p14="http://schemas.microsoft.com/office/powerpoint/2010/main" val="4705064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200" b="1" i="0" u="none" strike="noStrike" cap="none" dirty="0">
                <a:solidFill>
                  <a:srgbClr val="007FA3"/>
                </a:solidFill>
                <a:latin typeface="+mj-lt"/>
                <a:ea typeface="Arial"/>
                <a:cs typeface="Arial"/>
                <a:sym typeface="Arial"/>
              </a:rPr>
              <a:t>Example </a:t>
            </a:r>
            <a:r>
              <a:rPr lang="en-US" sz="3200" b="1" i="0" u="none" strike="noStrike" cap="none" dirty="0" smtClean="0">
                <a:solidFill>
                  <a:srgbClr val="007FA3"/>
                </a:solidFill>
                <a:latin typeface="+mj-lt"/>
                <a:ea typeface="Arial"/>
                <a:cs typeface="Arial"/>
                <a:sym typeface="Arial"/>
              </a:rPr>
              <a:t>14.12: </a:t>
            </a:r>
            <a:r>
              <a:rPr lang="en-US" sz="3200" b="1" i="0" u="none" strike="noStrike" cap="none" dirty="0">
                <a:solidFill>
                  <a:srgbClr val="007FA3"/>
                </a:solidFill>
                <a:latin typeface="+mj-lt"/>
                <a:ea typeface="Arial"/>
                <a:cs typeface="Arial"/>
                <a:sym typeface="Arial"/>
              </a:rPr>
              <a:t>Using Evolutionary Solver for the K</a:t>
            </a:r>
            <a:r>
              <a:rPr lang="en-US" sz="100" b="1" i="0" u="none" strike="noStrike" cap="none" dirty="0">
                <a:solidFill>
                  <a:srgbClr val="007FA3"/>
                </a:solidFill>
                <a:latin typeface="+mj-lt"/>
                <a:ea typeface="Arial"/>
                <a:cs typeface="Arial"/>
                <a:sym typeface="Arial"/>
              </a:rPr>
              <a:t> </a:t>
            </a:r>
            <a:r>
              <a:rPr lang="en-US" sz="3200" b="1" i="0" u="none" strike="noStrike" cap="none" dirty="0">
                <a:solidFill>
                  <a:srgbClr val="007FA3"/>
                </a:solidFill>
                <a:latin typeface="+mj-lt"/>
                <a:ea typeface="Arial"/>
                <a:cs typeface="Arial"/>
                <a:sym typeface="Arial"/>
              </a:rPr>
              <a:t>&amp;</a:t>
            </a:r>
            <a:r>
              <a:rPr lang="en-US" sz="100" b="1" i="0" u="none" strike="noStrike" cap="none" dirty="0">
                <a:solidFill>
                  <a:srgbClr val="007FA3"/>
                </a:solidFill>
                <a:latin typeface="+mj-lt"/>
                <a:ea typeface="Arial"/>
                <a:cs typeface="Arial"/>
                <a:sym typeface="Arial"/>
              </a:rPr>
              <a:t> </a:t>
            </a:r>
            <a:r>
              <a:rPr lang="en-US" sz="3200" b="1" i="0" u="none" strike="noStrike" cap="none" dirty="0">
                <a:solidFill>
                  <a:srgbClr val="007FA3"/>
                </a:solidFill>
                <a:latin typeface="+mj-lt"/>
                <a:ea typeface="Arial"/>
                <a:cs typeface="Arial"/>
                <a:sym typeface="Arial"/>
              </a:rPr>
              <a:t>L Design Fixed-Cost Problem</a:t>
            </a:r>
            <a:endParaRPr sz="3200" b="1" i="0" u="none" strike="noStrike" cap="none" dirty="0">
              <a:solidFill>
                <a:srgbClr val="007FA3"/>
              </a:solidFill>
              <a:latin typeface="+mj-lt"/>
              <a:ea typeface="Arial"/>
              <a:cs typeface="Arial"/>
              <a:sym typeface="Arial"/>
            </a:endParaRPr>
          </a:p>
        </p:txBody>
      </p:sp>
      <p:sp>
        <p:nvSpPr>
          <p:cNvPr id="575" name="Content placeholder 2"/>
          <p:cNvSpPr txBox="1">
            <a:spLocks noGrp="1"/>
          </p:cNvSpPr>
          <p:nvPr>
            <p:ph type="body" idx="1"/>
          </p:nvPr>
        </p:nvSpPr>
        <p:spPr>
          <a:xfrm>
            <a:off x="457200" y="1645730"/>
            <a:ext cx="8229600" cy="1338262"/>
          </a:xfrm>
          <a:prstGeom prst="rect">
            <a:avLst/>
          </a:prstGeom>
          <a:noFill/>
          <a:ln>
            <a:noFill/>
          </a:ln>
        </p:spPr>
        <p:txBody>
          <a:bodyPr spcFirstLastPara="1" wrap="square" lIns="91425" tIns="91425" rIns="91425" bIns="91425" anchor="t" anchorCtr="0">
            <a:noAutofit/>
          </a:bodyPr>
          <a:lstStyle/>
          <a:p>
            <a:pPr marL="255650" marR="0" lvl="0" indent="-255650" algn="l" rtl="0">
              <a:spcBef>
                <a:spcPts val="0"/>
              </a:spcBef>
              <a:spcAft>
                <a:spcPts val="0"/>
              </a:spcAft>
              <a:buClr>
                <a:srgbClr val="007FA3"/>
              </a:buClr>
              <a:buSzPts val="2000"/>
              <a:buFont typeface="Arial"/>
              <a:buChar char="•"/>
            </a:pPr>
            <a:r>
              <a:rPr lang="en-US" sz="2000" b="0" u="none" strike="noStrike" cap="none" dirty="0">
                <a:solidFill>
                  <a:srgbClr val="000000"/>
                </a:solidFill>
                <a:latin typeface="+mn-lt"/>
                <a:sym typeface="Arial"/>
              </a:rPr>
              <a:t>The Evolutionary Solver algorithm requires that all variables have simple upper and lower bounds to restrict the search space to a manageable region. Thus, we set upper bounds of 600 (the total demand) and lower bounds of 0 for each of them.</a:t>
            </a:r>
            <a:endParaRPr dirty="0">
              <a:latin typeface="+mn-lt"/>
            </a:endParaRPr>
          </a:p>
        </p:txBody>
      </p:sp>
      <p:pic>
        <p:nvPicPr>
          <p:cNvPr id="576" name="Picture 3" descr="The K and L Designs Evolutionary Solver Model Data section has 4 rows and 3 columns for quarters 1, 2, and 3. Row entries are as follows. Row 1. Production. Quarter 1, 11.00. Quarter 2, 14.00. Quarter 3, 12.50. Row 2. Inventory, 1.20. Quarter 2, 1.20. Quarter 3, 1.20. Row 3. Demand. Quarter 1, 150. Quarter 2, 400. Quarter 3, 50. Row 4. Fixed cost. Quarter 1, 65.00. Quarter 2, 65.00. Quarter 3, 65.00. The Model section has 2 rows for 3 columns for quarters 1, 2, and 3. Row entries are as follows. Row 1. Production. Quarter 1, 600. Quarter 2, 2.29 E minus 14. Quarter 3, 0. Row 2. Inventory. Quarter 1, 450. Quarter 2, 50. Quarter 3, 0. Net production. Quarter 1, 150. Quarter 2, 400. Quarter 3, 50. Cost, Total. $7,330.00."/>
          <p:cNvPicPr preferRelativeResize="0"/>
          <p:nvPr/>
        </p:nvPicPr>
        <p:blipFill rotWithShape="1">
          <a:blip r:embed="rId3">
            <a:alphaModFix/>
          </a:blip>
          <a:srcRect/>
          <a:stretch/>
        </p:blipFill>
        <p:spPr>
          <a:xfrm>
            <a:off x="1225296" y="3236976"/>
            <a:ext cx="2860876" cy="2897144"/>
          </a:xfrm>
          <a:prstGeom prst="rect">
            <a:avLst/>
          </a:prstGeom>
          <a:noFill/>
          <a:ln>
            <a:noFill/>
          </a:ln>
        </p:spPr>
      </p:pic>
      <p:pic>
        <p:nvPicPr>
          <p:cNvPr id="3" name="Picture 4" descr="A dialog box is titled, Solver Parameters, is displayed. An entry box for set objective, containing $ B $ 20 in it. A radio button is selected to minimum. An entry box for by changing variable cells, containing, $ B $ 14 and $ D $ 15. A drop down for subject to the constraints has, $ B $ 14 and $ D $ 15 is less than and equals 600. $B, $14, $D, and $15 is greater than and equals 0. $B, $17, and $D, $ 17 equals $B, $8, and $D, $8. A checkbox, Make unconstrained variables non negative, is checked. An entry box for Select a solving method, containing Evolutionary in it. The text below reads, solving method, Select the G R G nonlinear engine for solver problems that are smooth nonlinear. Select the L P simplex engine for linear solver problems, and select the evolutionary engine for solver problems that are non smooth. The solve button is click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040" y="3242610"/>
            <a:ext cx="3115490" cy="2943565"/>
          </a:xfrm>
          <a:prstGeom prst="rect">
            <a:avLst/>
          </a:prstGeom>
        </p:spPr>
      </p:pic>
    </p:spTree>
    <p:extLst>
      <p:ext uri="{BB962C8B-B14F-4D97-AF65-F5344CB8AC3E}">
        <p14:creationId xmlns:p14="http://schemas.microsoft.com/office/powerpoint/2010/main" val="11400647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latin typeface="+mj-lt"/>
              </a:rPr>
              <a:t>Using Evolutionary Solver</a:t>
            </a:r>
            <a:endParaRPr lang="en-US" dirty="0">
              <a:latin typeface="+mj-lt"/>
            </a:endParaRPr>
          </a:p>
        </p:txBody>
      </p:sp>
      <p:sp>
        <p:nvSpPr>
          <p:cNvPr id="7" name="Content placeholder 2"/>
          <p:cNvSpPr>
            <a:spLocks noGrp="1"/>
          </p:cNvSpPr>
          <p:nvPr>
            <p:ph type="body" idx="1"/>
          </p:nvPr>
        </p:nvSpPr>
        <p:spPr>
          <a:xfrm>
            <a:off x="457200" y="1772195"/>
            <a:ext cx="8229600" cy="3750781"/>
          </a:xfrm>
        </p:spPr>
        <p:txBody>
          <a:bodyPr/>
          <a:lstStyle/>
          <a:p>
            <a:pPr marL="256032" indent="-256032">
              <a:buSzPct val="100000"/>
            </a:pPr>
            <a:r>
              <a:rPr lang="en-US" sz="2400" dirty="0" smtClean="0">
                <a:latin typeface="+mn-lt"/>
              </a:rPr>
              <a:t>Evolutionary </a:t>
            </a:r>
            <a:r>
              <a:rPr lang="en-US" sz="2400" dirty="0">
                <a:latin typeface="+mn-lt"/>
              </a:rPr>
              <a:t>Solver is a search procedure, it may get “stuck” on an </a:t>
            </a:r>
            <a:r>
              <a:rPr lang="en-US" sz="2400" dirty="0" smtClean="0">
                <a:latin typeface="+mn-lt"/>
              </a:rPr>
              <a:t>inferior or </a:t>
            </a:r>
            <a:r>
              <a:rPr lang="en-US" sz="2400" dirty="0">
                <a:latin typeface="+mn-lt"/>
              </a:rPr>
              <a:t>even an infeasible solution. </a:t>
            </a:r>
            <a:r>
              <a:rPr lang="en-US" sz="2400" dirty="0" smtClean="0">
                <a:latin typeface="+mn-lt"/>
              </a:rPr>
              <a:t>Run the </a:t>
            </a:r>
            <a:r>
              <a:rPr lang="en-US" sz="2400" dirty="0">
                <a:latin typeface="+mn-lt"/>
              </a:rPr>
              <a:t>method several times from </a:t>
            </a:r>
            <a:r>
              <a:rPr lang="en-US" sz="2400" dirty="0" smtClean="0">
                <a:latin typeface="+mn-lt"/>
              </a:rPr>
              <a:t>the previous </a:t>
            </a:r>
            <a:r>
              <a:rPr lang="en-US" sz="2400" dirty="0">
                <a:latin typeface="+mn-lt"/>
              </a:rPr>
              <a:t>solution, until you receive a message that the current solution cannot be improved</a:t>
            </a:r>
            <a:r>
              <a:rPr lang="en-US" sz="2400" dirty="0" smtClean="0">
                <a:latin typeface="+mn-lt"/>
              </a:rPr>
              <a:t>.</a:t>
            </a:r>
          </a:p>
          <a:p>
            <a:pPr marL="740664" lvl="1" indent="-283464">
              <a:buSzPct val="100000"/>
            </a:pPr>
            <a:r>
              <a:rPr lang="en-US" sz="2400" dirty="0" smtClean="0">
                <a:latin typeface="+mn-lt"/>
              </a:rPr>
              <a:t>Different starting </a:t>
            </a:r>
            <a:r>
              <a:rPr lang="en-US" sz="2400" dirty="0">
                <a:latin typeface="+mn-lt"/>
              </a:rPr>
              <a:t>values can produce different results</a:t>
            </a:r>
            <a:r>
              <a:rPr lang="en-US" sz="2400" dirty="0" smtClean="0">
                <a:latin typeface="+mn-lt"/>
              </a:rPr>
              <a:t>.</a:t>
            </a:r>
          </a:p>
          <a:p>
            <a:pPr marL="740664" lvl="1" indent="-283464">
              <a:buSzPct val="100000"/>
            </a:pPr>
            <a:r>
              <a:rPr lang="en-US" sz="2400" dirty="0" smtClean="0">
                <a:latin typeface="+mn-lt"/>
              </a:rPr>
              <a:t>Increasing </a:t>
            </a:r>
            <a:r>
              <a:rPr lang="en-US" sz="2400" dirty="0">
                <a:latin typeface="+mn-lt"/>
              </a:rPr>
              <a:t>the maximum </a:t>
            </a:r>
            <a:r>
              <a:rPr lang="en-US" sz="2400" dirty="0" smtClean="0">
                <a:latin typeface="+mn-lt"/>
              </a:rPr>
              <a:t>search time </a:t>
            </a:r>
            <a:r>
              <a:rPr lang="en-US" sz="2400" dirty="0">
                <a:latin typeface="+mn-lt"/>
              </a:rPr>
              <a:t>may improve the solution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936253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14.13: </a:t>
            </a:r>
            <a:r>
              <a:rPr lang="en-US" sz="3600" b="1" i="0" u="none" strike="noStrike" cap="none" dirty="0">
                <a:solidFill>
                  <a:srgbClr val="007FA3"/>
                </a:solidFill>
                <a:latin typeface="+mj-lt"/>
                <a:ea typeface="Arial"/>
                <a:cs typeface="Arial"/>
                <a:sym typeface="Arial"/>
              </a:rPr>
              <a:t>A Rectilinear Location </a:t>
            </a:r>
            <a:r>
              <a:rPr lang="en-US" sz="3600" b="1" i="0" u="none" strike="noStrike" cap="none" dirty="0" smtClean="0">
                <a:solidFill>
                  <a:srgbClr val="007FA3"/>
                </a:solidFill>
                <a:latin typeface="+mj-lt"/>
                <a:ea typeface="Arial"/>
                <a:cs typeface="Arial"/>
                <a:sym typeface="Arial"/>
              </a:rPr>
              <a:t>Model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583" name="Content placeholder 2"/>
          <p:cNvSpPr txBox="1">
            <a:spLocks noGrp="1"/>
          </p:cNvSpPr>
          <p:nvPr>
            <p:ph type="body" idx="1"/>
          </p:nvPr>
        </p:nvSpPr>
        <p:spPr>
          <a:xfrm>
            <a:off x="457200" y="1645729"/>
            <a:ext cx="8229600" cy="2481263"/>
          </a:xfrm>
          <a:prstGeom prst="rect">
            <a:avLst/>
          </a:prstGeom>
          <a:noFill/>
          <a:ln>
            <a:noFill/>
          </a:ln>
        </p:spPr>
        <p:txBody>
          <a:bodyPr spcFirstLastPara="1" wrap="square" lIns="91425" tIns="91425" rIns="91425" bIns="91425" anchor="t" anchorCtr="0">
            <a:noAutofit/>
          </a:bodyPr>
          <a:lstStyle/>
          <a:p>
            <a:pPr marL="255650" marR="0" lvl="0" indent="-255650" algn="l" rtl="0">
              <a:spcBef>
                <a:spcPts val="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Edwards Manufacturing is studying where to locate a tool bin on the factory floor.</a:t>
            </a:r>
            <a:endParaRPr sz="2400" dirty="0">
              <a:latin typeface="+mn-lt"/>
            </a:endParaRPr>
          </a:p>
          <a:p>
            <a:pPr marL="255650" marR="0" lvl="0" indent="-255650" algn="l" rtl="0">
              <a:spcBef>
                <a:spcPts val="600"/>
              </a:spcBef>
              <a:spcAft>
                <a:spcPts val="0"/>
              </a:spcAft>
              <a:buClr>
                <a:srgbClr val="007FA3"/>
              </a:buClr>
              <a:buSzPts val="2400"/>
              <a:buFont typeface="Arial"/>
              <a:buChar char="•"/>
            </a:pPr>
            <a:r>
              <a:rPr lang="en-US" sz="2400" b="0" i="1" u="none" strike="noStrike" cap="none" dirty="0">
                <a:solidFill>
                  <a:srgbClr val="000000"/>
                </a:solidFill>
                <a:latin typeface="+mn-lt"/>
                <a:sym typeface="Arial"/>
              </a:rPr>
              <a:t>X</a:t>
            </a:r>
            <a:r>
              <a:rPr lang="en-US" sz="2400" b="0" i="0" u="none" strike="noStrike" cap="none" dirty="0">
                <a:solidFill>
                  <a:srgbClr val="000000"/>
                </a:solidFill>
                <a:latin typeface="+mn-lt"/>
                <a:sym typeface="Arial"/>
              </a:rPr>
              <a:t>, </a:t>
            </a:r>
            <a:r>
              <a:rPr lang="en-US" sz="2400" b="0" i="1" u="none" strike="noStrike" cap="none" dirty="0">
                <a:solidFill>
                  <a:srgbClr val="000000"/>
                </a:solidFill>
                <a:latin typeface="+mn-lt"/>
                <a:sym typeface="Arial"/>
              </a:rPr>
              <a:t>Y</a:t>
            </a:r>
            <a:r>
              <a:rPr lang="en-US" sz="2400" b="0" i="0" u="none" strike="noStrike" cap="none" dirty="0">
                <a:solidFill>
                  <a:srgbClr val="000000"/>
                </a:solidFill>
                <a:latin typeface="+mn-lt"/>
                <a:sym typeface="Arial"/>
              </a:rPr>
              <a:t> coordinates of the 5 production areas and demand for tools are shown below.</a:t>
            </a:r>
            <a:endParaRPr sz="2400" dirty="0">
              <a:latin typeface="+mn-lt"/>
            </a:endParaRPr>
          </a:p>
          <a:p>
            <a:pPr marL="255650" marR="0" lvl="0" indent="-255650"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Distances to the tool bin are rectilinear (parallel to the coordinate system).</a:t>
            </a:r>
            <a:endParaRPr sz="2400" dirty="0">
              <a:latin typeface="+mn-lt"/>
            </a:endParaRPr>
          </a:p>
        </p:txBody>
      </p:sp>
      <p:graphicFrame>
        <p:nvGraphicFramePr>
          <p:cNvPr id="584" name="Table 3"/>
          <p:cNvGraphicFramePr/>
          <p:nvPr>
            <p:extLst>
              <p:ext uri="{D42A27DB-BD31-4B8C-83A1-F6EECF244321}">
                <p14:modId xmlns:p14="http://schemas.microsoft.com/office/powerpoint/2010/main" val="1251921325"/>
              </p:ext>
            </p:extLst>
          </p:nvPr>
        </p:nvGraphicFramePr>
        <p:xfrm>
          <a:off x="1485900" y="4258980"/>
          <a:ext cx="6172200" cy="201174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280931">
                <a:tc>
                  <a:txBody>
                    <a:bodyPr/>
                    <a:lstStyle/>
                    <a:p>
                      <a:pPr marL="0" marR="0" lvl="0" indent="0" algn="l" rtl="0">
                        <a:spcBef>
                          <a:spcPts val="0"/>
                        </a:spcBef>
                        <a:spcAft>
                          <a:spcPts val="0"/>
                        </a:spcAft>
                        <a:buNone/>
                      </a:pPr>
                      <a:r>
                        <a:rPr lang="en-US" sz="1600" b="1" dirty="0"/>
                        <a:t>Cell</a:t>
                      </a:r>
                      <a:endParaRPr sz="1600" b="1" dirty="0">
                        <a:solidFill>
                          <a:schemeClr val="dk1"/>
                        </a:solidFill>
                      </a:endParaRPr>
                    </a:p>
                  </a:txBody>
                  <a:tcPr marL="91450" marR="91450" marT="45725" marB="45725"/>
                </a:tc>
                <a:tc>
                  <a:txBody>
                    <a:bodyPr/>
                    <a:lstStyle/>
                    <a:p>
                      <a:pPr marL="0" marR="0" lvl="0" indent="0" algn="ctr" rtl="0">
                        <a:spcBef>
                          <a:spcPts val="0"/>
                        </a:spcBef>
                        <a:spcAft>
                          <a:spcPts val="0"/>
                        </a:spcAft>
                        <a:buNone/>
                      </a:pPr>
                      <a:r>
                        <a:rPr lang="en-US" sz="1600" b="1" dirty="0"/>
                        <a:t>X-Coordinate</a:t>
                      </a:r>
                      <a:endParaRPr sz="1600" b="1" dirty="0">
                        <a:solidFill>
                          <a:schemeClr val="dk1"/>
                        </a:solidFill>
                      </a:endParaRPr>
                    </a:p>
                  </a:txBody>
                  <a:tcPr marL="91450" marR="91450" marT="45725" marB="45725"/>
                </a:tc>
                <a:tc>
                  <a:txBody>
                    <a:bodyPr/>
                    <a:lstStyle/>
                    <a:p>
                      <a:pPr marL="0" marR="0" lvl="0" indent="0" algn="ctr" rtl="0">
                        <a:spcBef>
                          <a:spcPts val="0"/>
                        </a:spcBef>
                        <a:spcAft>
                          <a:spcPts val="0"/>
                        </a:spcAft>
                        <a:buNone/>
                      </a:pPr>
                      <a:r>
                        <a:rPr lang="en-US" sz="1600" b="1" dirty="0"/>
                        <a:t>Y-Coordinate</a:t>
                      </a:r>
                      <a:endParaRPr sz="1600" b="1" dirty="0">
                        <a:solidFill>
                          <a:schemeClr val="dk1"/>
                        </a:solidFill>
                      </a:endParaRPr>
                    </a:p>
                  </a:txBody>
                  <a:tcPr marL="91450" marR="91450" marT="45725" marB="45725"/>
                </a:tc>
                <a:tc>
                  <a:txBody>
                    <a:bodyPr/>
                    <a:lstStyle/>
                    <a:p>
                      <a:pPr marL="0" marR="0" lvl="0" indent="0" algn="ctr" rtl="0">
                        <a:spcBef>
                          <a:spcPts val="0"/>
                        </a:spcBef>
                        <a:spcAft>
                          <a:spcPts val="0"/>
                        </a:spcAft>
                        <a:buNone/>
                      </a:pPr>
                      <a:r>
                        <a:rPr lang="en-US" sz="1600" b="1" dirty="0"/>
                        <a:t>Demand</a:t>
                      </a:r>
                      <a:endParaRPr sz="1600" b="1" dirty="0">
                        <a:solidFill>
                          <a:schemeClr val="dk1"/>
                        </a:solidFill>
                      </a:endParaRPr>
                    </a:p>
                  </a:txBody>
                  <a:tcPr marL="91450" marR="91450" marT="45725" marB="45725"/>
                </a:tc>
                <a:extLst>
                  <a:ext uri="{0D108BD9-81ED-4DB2-BD59-A6C34878D82A}">
                    <a16:rowId xmlns:a16="http://schemas.microsoft.com/office/drawing/2014/main" val="10000"/>
                  </a:ext>
                </a:extLst>
              </a:tr>
              <a:tr h="263441">
                <a:tc>
                  <a:txBody>
                    <a:bodyPr/>
                    <a:lstStyle/>
                    <a:p>
                      <a:pPr marL="0" marR="0" lvl="0" indent="0" algn="l" rtl="0">
                        <a:spcBef>
                          <a:spcPts val="0"/>
                        </a:spcBef>
                        <a:spcAft>
                          <a:spcPts val="0"/>
                        </a:spcAft>
                        <a:buNone/>
                      </a:pPr>
                      <a:r>
                        <a:rPr lang="en-US" sz="1600" dirty="0"/>
                        <a:t>Fabrication</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1</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4</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12</a:t>
                      </a:r>
                      <a:endParaRPr sz="1600" dirty="0">
                        <a:solidFill>
                          <a:schemeClr val="dk1"/>
                        </a:solidFill>
                      </a:endParaRPr>
                    </a:p>
                  </a:txBody>
                  <a:tcPr marL="91450" marR="91450" marT="45725" marB="45725" anchor="b"/>
                </a:tc>
                <a:extLst>
                  <a:ext uri="{0D108BD9-81ED-4DB2-BD59-A6C34878D82A}">
                    <a16:rowId xmlns:a16="http://schemas.microsoft.com/office/drawing/2014/main" val="10001"/>
                  </a:ext>
                </a:extLst>
              </a:tr>
              <a:tr h="263441">
                <a:tc>
                  <a:txBody>
                    <a:bodyPr/>
                    <a:lstStyle/>
                    <a:p>
                      <a:pPr marL="0" marR="0" lvl="0" indent="0" algn="l" rtl="0">
                        <a:spcBef>
                          <a:spcPts val="0"/>
                        </a:spcBef>
                        <a:spcAft>
                          <a:spcPts val="0"/>
                        </a:spcAft>
                        <a:buNone/>
                      </a:pPr>
                      <a:r>
                        <a:rPr lang="en-US" sz="1600" dirty="0"/>
                        <a:t>Paint</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1</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2</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24</a:t>
                      </a:r>
                      <a:endParaRPr sz="1600" dirty="0">
                        <a:solidFill>
                          <a:schemeClr val="dk1"/>
                        </a:solidFill>
                      </a:endParaRPr>
                    </a:p>
                  </a:txBody>
                  <a:tcPr marL="91450" marR="91450" marT="45725" marB="45725" anchor="b"/>
                </a:tc>
                <a:extLst>
                  <a:ext uri="{0D108BD9-81ED-4DB2-BD59-A6C34878D82A}">
                    <a16:rowId xmlns:a16="http://schemas.microsoft.com/office/drawing/2014/main" val="10002"/>
                  </a:ext>
                </a:extLst>
              </a:tr>
              <a:tr h="263441">
                <a:tc>
                  <a:txBody>
                    <a:bodyPr/>
                    <a:lstStyle/>
                    <a:p>
                      <a:pPr marL="0" marR="0" lvl="0" indent="0" algn="l" rtl="0">
                        <a:spcBef>
                          <a:spcPts val="0"/>
                        </a:spcBef>
                        <a:spcAft>
                          <a:spcPts val="0"/>
                        </a:spcAft>
                        <a:buNone/>
                      </a:pPr>
                      <a:r>
                        <a:rPr lang="en-US" sz="1600" dirty="0"/>
                        <a:t>Subassembly 1</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2.5</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2</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13</a:t>
                      </a:r>
                      <a:endParaRPr sz="1600" dirty="0">
                        <a:solidFill>
                          <a:schemeClr val="dk1"/>
                        </a:solidFill>
                      </a:endParaRPr>
                    </a:p>
                  </a:txBody>
                  <a:tcPr marL="91450" marR="91450" marT="45725" marB="45725" anchor="b"/>
                </a:tc>
                <a:extLst>
                  <a:ext uri="{0D108BD9-81ED-4DB2-BD59-A6C34878D82A}">
                    <a16:rowId xmlns:a16="http://schemas.microsoft.com/office/drawing/2014/main" val="10003"/>
                  </a:ext>
                </a:extLst>
              </a:tr>
              <a:tr h="263441">
                <a:tc>
                  <a:txBody>
                    <a:bodyPr/>
                    <a:lstStyle/>
                    <a:p>
                      <a:pPr marL="0" marR="0" lvl="0" indent="0" algn="l" rtl="0">
                        <a:spcBef>
                          <a:spcPts val="0"/>
                        </a:spcBef>
                        <a:spcAft>
                          <a:spcPts val="0"/>
                        </a:spcAft>
                        <a:buNone/>
                      </a:pPr>
                      <a:r>
                        <a:rPr lang="en-US" sz="1600" dirty="0"/>
                        <a:t>Subassembly 2</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3</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5</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7</a:t>
                      </a:r>
                      <a:endParaRPr sz="1600" dirty="0">
                        <a:solidFill>
                          <a:schemeClr val="dk1"/>
                        </a:solidFill>
                      </a:endParaRPr>
                    </a:p>
                  </a:txBody>
                  <a:tcPr marL="91450" marR="91450" marT="45725" marB="45725" anchor="b"/>
                </a:tc>
                <a:extLst>
                  <a:ext uri="{0D108BD9-81ED-4DB2-BD59-A6C34878D82A}">
                    <a16:rowId xmlns:a16="http://schemas.microsoft.com/office/drawing/2014/main" val="10004"/>
                  </a:ext>
                </a:extLst>
              </a:tr>
              <a:tr h="263441">
                <a:tc>
                  <a:txBody>
                    <a:bodyPr/>
                    <a:lstStyle/>
                    <a:p>
                      <a:pPr marL="0" marR="0" lvl="0" indent="0" algn="l" rtl="0">
                        <a:spcBef>
                          <a:spcPts val="0"/>
                        </a:spcBef>
                        <a:spcAft>
                          <a:spcPts val="0"/>
                        </a:spcAft>
                        <a:buNone/>
                      </a:pPr>
                      <a:r>
                        <a:rPr lang="en-US" sz="1600" dirty="0"/>
                        <a:t>Assembly</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4</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4</a:t>
                      </a:r>
                      <a:endParaRPr sz="1600" dirty="0">
                        <a:solidFill>
                          <a:schemeClr val="dk1"/>
                        </a:solidFill>
                      </a:endParaRPr>
                    </a:p>
                  </a:txBody>
                  <a:tcPr marL="91450" marR="91450" marT="45725" marB="45725" anchor="b"/>
                </a:tc>
                <a:tc>
                  <a:txBody>
                    <a:bodyPr/>
                    <a:lstStyle/>
                    <a:p>
                      <a:pPr marL="0" marR="0" lvl="0" indent="0" algn="ctr" rtl="0">
                        <a:spcBef>
                          <a:spcPts val="0"/>
                        </a:spcBef>
                        <a:spcAft>
                          <a:spcPts val="0"/>
                        </a:spcAft>
                        <a:buNone/>
                      </a:pPr>
                      <a:r>
                        <a:rPr lang="en-US" sz="1600" dirty="0"/>
                        <a:t>17</a:t>
                      </a:r>
                      <a:endParaRPr sz="1600" dirty="0">
                        <a:solidFill>
                          <a:schemeClr val="dk1"/>
                        </a:solidFill>
                      </a:endParaRPr>
                    </a:p>
                  </a:txBody>
                  <a:tcPr marL="91450" marR="91450" marT="45725" marB="45725"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743110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14.13: A Rectilinear Location Model </a:t>
            </a:r>
            <a:r>
              <a:rPr lang="en-US" sz="2000" b="0" dirty="0" smtClean="0">
                <a:latin typeface="+mj-lt"/>
              </a:rPr>
              <a:t>(2 </a:t>
            </a:r>
            <a:r>
              <a:rPr lang="en-US" sz="2000" b="0" dirty="0">
                <a:latin typeface="+mj-lt"/>
              </a:rPr>
              <a:t>of 3)</a:t>
            </a:r>
            <a:endParaRPr sz="2000" b="0" i="0" u="none" strike="noStrike" cap="none" dirty="0">
              <a:solidFill>
                <a:srgbClr val="007FA3"/>
              </a:solidFill>
              <a:latin typeface="+mj-lt"/>
              <a:sym typeface="Arial"/>
            </a:endParaRPr>
          </a:p>
        </p:txBody>
      </p:sp>
      <p:sp>
        <p:nvSpPr>
          <p:cNvPr id="590" name="Content placeholder 2"/>
          <p:cNvSpPr txBox="1">
            <a:spLocks noGrp="1"/>
          </p:cNvSpPr>
          <p:nvPr>
            <p:ph type="body" idx="1"/>
          </p:nvPr>
        </p:nvSpPr>
        <p:spPr>
          <a:xfrm>
            <a:off x="457200" y="1658113"/>
            <a:ext cx="3124200" cy="4571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ea typeface="Arial"/>
                <a:cs typeface="Arial"/>
                <a:sym typeface="Arial"/>
              </a:rPr>
              <a:t>Optimization model:</a:t>
            </a:r>
            <a:endParaRPr sz="2400" b="0" i="0" u="none" strike="noStrike" cap="none" dirty="0">
              <a:solidFill>
                <a:schemeClr val="dk1"/>
              </a:solidFill>
              <a:latin typeface="+mn-lt"/>
              <a:ea typeface="Arial"/>
              <a:cs typeface="Arial"/>
              <a:sym typeface="Arial"/>
            </a:endParaRPr>
          </a:p>
        </p:txBody>
      </p:sp>
      <p:graphicFrame>
        <p:nvGraphicFramePr>
          <p:cNvPr id="3" name="Object 2" descr="minimize 12 left parenthesis the absolute value of start expression x minus 1 end expression + the absolute value of start expression y minus 4 end expression right parenthesis + 24 left parenthesis the absolute value of start expression x minus 1 end expression + the absolute value of start expression y minus 2 end expression right parenthesis + 13 left parenthesis the absolute value of start expression x minus 2.5 end expression + the absolute value of start expression y minus 2 end expression right parenthesis + 7 left parenthesis the absolute value of start expression x minus 3 end expression + the absolute value of start expression y minus 5 end expression right parenthesis + 17 left parenthesis the absolute value of start expression x minus 4 end expression + the absolute value of start expression y minus 4 end expression right parenthesis"/>
          <p:cNvGraphicFramePr>
            <a:graphicFrameLocks noChangeAspect="1"/>
          </p:cNvGraphicFramePr>
          <p:nvPr>
            <p:extLst>
              <p:ext uri="{D42A27DB-BD31-4B8C-83A1-F6EECF244321}">
                <p14:modId xmlns:p14="http://schemas.microsoft.com/office/powerpoint/2010/main" val="1241492279"/>
              </p:ext>
            </p:extLst>
          </p:nvPr>
        </p:nvGraphicFramePr>
        <p:xfrm>
          <a:off x="1508125" y="2275650"/>
          <a:ext cx="4851400" cy="1168400"/>
        </p:xfrm>
        <a:graphic>
          <a:graphicData uri="http://schemas.openxmlformats.org/presentationml/2006/ole">
            <mc:AlternateContent xmlns:mc="http://schemas.openxmlformats.org/markup-compatibility/2006">
              <mc:Choice xmlns:v="urn:schemas-microsoft-com:vml" Requires="v">
                <p:oleObj spid="_x0000_s18712" name="Equation" r:id="rId4" imgW="4851360" imgH="1168200" progId="Equation.DSMT4">
                  <p:embed/>
                </p:oleObj>
              </mc:Choice>
              <mc:Fallback>
                <p:oleObj name="Equation" r:id="rId4" imgW="4851360" imgH="1168200" progId="Equation.DSMT4">
                  <p:embed/>
                  <p:pic>
                    <p:nvPicPr>
                      <p:cNvPr id="0" name=""/>
                      <p:cNvPicPr/>
                      <p:nvPr/>
                    </p:nvPicPr>
                    <p:blipFill>
                      <a:blip r:embed="rId5"/>
                      <a:stretch>
                        <a:fillRect/>
                      </a:stretch>
                    </p:blipFill>
                    <p:spPr>
                      <a:xfrm>
                        <a:off x="1508125" y="2275650"/>
                        <a:ext cx="4851400" cy="1168400"/>
                      </a:xfrm>
                      <a:prstGeom prst="rect">
                        <a:avLst/>
                      </a:prstGeom>
                    </p:spPr>
                  </p:pic>
                </p:oleObj>
              </mc:Fallback>
            </mc:AlternateContent>
          </a:graphicData>
        </a:graphic>
      </p:graphicFrame>
      <p:sp>
        <p:nvSpPr>
          <p:cNvPr id="592" name="Content placeholder 4"/>
          <p:cNvSpPr txBox="1">
            <a:spLocks noGrp="1"/>
          </p:cNvSpPr>
          <p:nvPr>
            <p:ph type="body" idx="2"/>
          </p:nvPr>
        </p:nvSpPr>
        <p:spPr>
          <a:xfrm>
            <a:off x="457200" y="3762403"/>
            <a:ext cx="8229600" cy="74709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400" b="0" u="none" strike="noStrike" cap="none" dirty="0">
                <a:solidFill>
                  <a:schemeClr val="dk1"/>
                </a:solidFill>
                <a:latin typeface="+mn-lt"/>
                <a:ea typeface="Arial"/>
                <a:cs typeface="Arial"/>
                <a:sym typeface="Arial"/>
              </a:rPr>
              <a:t>For Evolutionary Solver, set bounds to restrict the search space.</a:t>
            </a:r>
            <a:endParaRPr sz="2400" b="0" u="none" strike="noStrike" cap="none" dirty="0">
              <a:solidFill>
                <a:schemeClr val="dk1"/>
              </a:solidFill>
              <a:latin typeface="+mn-lt"/>
              <a:ea typeface="Arial"/>
              <a:cs typeface="Arial"/>
              <a:sym typeface="Arial"/>
            </a:endParaRPr>
          </a:p>
        </p:txBody>
      </p:sp>
      <p:graphicFrame>
        <p:nvGraphicFramePr>
          <p:cNvPr id="2" name="Object 1" descr="x is greater than or equal to 0. x is less than or equal to 5. y is greater than or equal to 0. y is less than or equal to 5"/>
          <p:cNvGraphicFramePr>
            <a:graphicFrameLocks noChangeAspect="1"/>
          </p:cNvGraphicFramePr>
          <p:nvPr>
            <p:extLst>
              <p:ext uri="{D42A27DB-BD31-4B8C-83A1-F6EECF244321}">
                <p14:modId xmlns:p14="http://schemas.microsoft.com/office/powerpoint/2010/main" val="1475473882"/>
              </p:ext>
            </p:extLst>
          </p:nvPr>
        </p:nvGraphicFramePr>
        <p:xfrm>
          <a:off x="3494786" y="4925535"/>
          <a:ext cx="1244600" cy="685800"/>
        </p:xfrm>
        <a:graphic>
          <a:graphicData uri="http://schemas.openxmlformats.org/presentationml/2006/ole">
            <mc:AlternateContent xmlns:mc="http://schemas.openxmlformats.org/markup-compatibility/2006">
              <mc:Choice xmlns:v="urn:schemas-microsoft-com:vml" Requires="v">
                <p:oleObj spid="_x0000_s18713" name="Equation" r:id="rId6" imgW="1244520" imgH="685800" progId="Equation.DSMT4">
                  <p:embed/>
                </p:oleObj>
              </mc:Choice>
              <mc:Fallback>
                <p:oleObj name="Equation" r:id="rId6" imgW="1244520" imgH="685800" progId="Equation.DSMT4">
                  <p:embed/>
                  <p:pic>
                    <p:nvPicPr>
                      <p:cNvPr id="0" name=""/>
                      <p:cNvPicPr/>
                      <p:nvPr/>
                    </p:nvPicPr>
                    <p:blipFill>
                      <a:blip r:embed="rId7"/>
                      <a:stretch>
                        <a:fillRect/>
                      </a:stretch>
                    </p:blipFill>
                    <p:spPr>
                      <a:xfrm>
                        <a:off x="3494786" y="4925535"/>
                        <a:ext cx="1244600" cy="685800"/>
                      </a:xfrm>
                      <a:prstGeom prst="rect">
                        <a:avLst/>
                      </a:prstGeom>
                    </p:spPr>
                  </p:pic>
                </p:oleObj>
              </mc:Fallback>
            </mc:AlternateContent>
          </a:graphicData>
        </a:graphic>
      </p:graphicFrame>
    </p:spTree>
    <p:extLst>
      <p:ext uri="{BB962C8B-B14F-4D97-AF65-F5344CB8AC3E}">
        <p14:creationId xmlns:p14="http://schemas.microsoft.com/office/powerpoint/2010/main" val="960836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Title 1"/>
          <p:cNvSpPr txBox="1">
            <a:spLocks noGrp="1"/>
          </p:cNvSpPr>
          <p:nvPr>
            <p:ph type="title"/>
          </p:nvPr>
        </p:nvSpPr>
        <p:spPr>
          <a:xfrm>
            <a:off x="469776" y="130028"/>
            <a:ext cx="8281032" cy="1097280"/>
          </a:xfrm>
          <a:prstGeom prst="rect">
            <a:avLst/>
          </a:prstGeom>
          <a:noFill/>
          <a:ln>
            <a:noFill/>
          </a:ln>
        </p:spPr>
        <p:txBody>
          <a:bodyPr spcFirstLastPara="1" wrap="square" lIns="0" tIns="91425" rIns="0" bIns="0" anchor="b" anchorCtr="0">
            <a:noAutofit/>
          </a:bodyPr>
          <a:lstStyle/>
          <a:p>
            <a:pPr lvl="0"/>
            <a:r>
              <a:rPr lang="en-US" dirty="0">
                <a:latin typeface="+mj-lt"/>
              </a:rPr>
              <a:t>Example 14.1: Sklenka Skis Revisited </a:t>
            </a:r>
            <a:r>
              <a:rPr lang="en-US" sz="2000" b="0" dirty="0" smtClean="0">
                <a:latin typeface="+mj-lt"/>
              </a:rPr>
              <a:t>(2 </a:t>
            </a:r>
            <a:r>
              <a:rPr lang="en-US" sz="2000" b="0" dirty="0">
                <a:latin typeface="+mj-lt"/>
              </a:rPr>
              <a:t>of 3)</a:t>
            </a:r>
            <a:endParaRPr dirty="0">
              <a:latin typeface="+mj-lt"/>
            </a:endParaRPr>
          </a:p>
        </p:txBody>
      </p:sp>
      <p:sp>
        <p:nvSpPr>
          <p:cNvPr id="250" name="Content placeholder 2"/>
          <p:cNvSpPr txBox="1">
            <a:spLocks noGrp="1"/>
          </p:cNvSpPr>
          <p:nvPr>
            <p:ph type="body" idx="1"/>
          </p:nvPr>
        </p:nvSpPr>
        <p:spPr>
          <a:xfrm>
            <a:off x="541212" y="1595900"/>
            <a:ext cx="8101584" cy="1083076"/>
          </a:xfrm>
          <a:prstGeom prst="rect">
            <a:avLst/>
          </a:prstGeom>
          <a:noFill/>
          <a:ln>
            <a:noFill/>
          </a:ln>
        </p:spPr>
        <p:txBody>
          <a:bodyPr spcFirstLastPara="1" wrap="square" lIns="91425" tIns="91425" rIns="91425" bIns="91425" anchor="t" anchorCtr="0">
            <a:noAutofit/>
          </a:bodyPr>
          <a:lstStyle/>
          <a:p>
            <a:pPr marL="255650" marR="0" lvl="0" indent="-255650" algn="l" rtl="0">
              <a:spcBef>
                <a:spcPts val="0"/>
              </a:spcBef>
              <a:spcAft>
                <a:spcPts val="0"/>
              </a:spcAft>
              <a:buClr>
                <a:srgbClr val="007FA3"/>
              </a:buClr>
              <a:buSzPts val="2000"/>
              <a:buFont typeface="Arial"/>
              <a:buChar char="•"/>
            </a:pPr>
            <a:r>
              <a:rPr lang="en-US" b="0" u="none" strike="noStrike" cap="none" dirty="0">
                <a:solidFill>
                  <a:srgbClr val="000000"/>
                </a:solidFill>
                <a:latin typeface="+mn-lt"/>
                <a:sym typeface="Arial"/>
              </a:rPr>
              <a:t>To enforce integer restrictions on variables using Solver, click </a:t>
            </a:r>
            <a:r>
              <a:rPr lang="en-US" b="0" u="none" strike="noStrike" cap="none" dirty="0" smtClean="0">
                <a:solidFill>
                  <a:srgbClr val="000000"/>
                </a:solidFill>
                <a:latin typeface="+mn-lt"/>
                <a:sym typeface="Arial"/>
              </a:rPr>
              <a:t>the </a:t>
            </a:r>
            <a:r>
              <a:rPr lang="en-US" b="0" u="none" strike="noStrike" cap="none" dirty="0">
                <a:solidFill>
                  <a:srgbClr val="000000"/>
                </a:solidFill>
                <a:latin typeface="+mn-lt"/>
                <a:sym typeface="Arial"/>
              </a:rPr>
              <a:t>Add </a:t>
            </a:r>
            <a:r>
              <a:rPr lang="en-US" b="0" u="none" strike="noStrike" cap="none" dirty="0" smtClean="0">
                <a:solidFill>
                  <a:srgbClr val="000000"/>
                </a:solidFill>
                <a:latin typeface="+mn-lt"/>
                <a:sym typeface="Arial"/>
              </a:rPr>
              <a:t>button to add a constraint. </a:t>
            </a:r>
            <a:r>
              <a:rPr lang="en-US" b="0" u="none" strike="noStrike" cap="none" dirty="0">
                <a:solidFill>
                  <a:srgbClr val="000000"/>
                </a:solidFill>
                <a:latin typeface="+mn-lt"/>
                <a:sym typeface="Arial"/>
              </a:rPr>
              <a:t>In the Add Constraint dialog, enter the variable range in the Cell Reference field and choose </a:t>
            </a:r>
            <a:r>
              <a:rPr lang="en-US" u="none" strike="noStrike" cap="none" dirty="0">
                <a:solidFill>
                  <a:schemeClr val="tx1"/>
                </a:solidFill>
                <a:latin typeface="+mn-lt"/>
                <a:sym typeface="Arial"/>
              </a:rPr>
              <a:t>int</a:t>
            </a:r>
            <a:r>
              <a:rPr lang="en-US" b="0" u="none" strike="noStrike" cap="none" dirty="0">
                <a:solidFill>
                  <a:schemeClr val="tx1"/>
                </a:solidFill>
                <a:latin typeface="+mn-lt"/>
                <a:sym typeface="Arial"/>
              </a:rPr>
              <a:t> </a:t>
            </a:r>
            <a:r>
              <a:rPr lang="en-US" b="0" u="none" strike="noStrike" cap="none" dirty="0">
                <a:solidFill>
                  <a:srgbClr val="000000"/>
                </a:solidFill>
                <a:latin typeface="+mn-lt"/>
                <a:sym typeface="Arial"/>
              </a:rPr>
              <a:t>from the drop-down </a:t>
            </a:r>
            <a:r>
              <a:rPr lang="en-US" b="0" u="none" strike="noStrike" cap="none" dirty="0" smtClean="0">
                <a:solidFill>
                  <a:srgbClr val="000000"/>
                </a:solidFill>
                <a:latin typeface="+mn-lt"/>
                <a:sym typeface="Arial"/>
              </a:rPr>
              <a:t>box, which places the word “integer” in the Constraint field.</a:t>
            </a:r>
            <a:endParaRPr dirty="0">
              <a:latin typeface="+mn-lt"/>
            </a:endParaRPr>
          </a:p>
        </p:txBody>
      </p:sp>
      <p:pic>
        <p:nvPicPr>
          <p:cNvPr id="252" name="Picture 3" descr="An Excel sheet titled, Sklenka Skis, displays 2 tables. A table titled, data. The table has 3 rows and 4 columns. The columns have the following headings from left to right. Department, product Jordanelle, product Deer Crest, and limitation, in hours. The row entries are as follows. Row 1. Fabrication, 3.5, 4, 84. Row 2. Finishing, 1, 1.5, 21. Row 3. Profit per unit, $50, $65, blank. Another table titled, model. The table has 7 rows and 4 columns. The columns have the following headings from left to right. Blank, Jordanelle, Deer Crest, and blank. The row entries are as follows. Row 1. Quantity produced, 3, 12, hours used. Row 2. Fabrication, 10.5, 48, 58.5. Row 3. Finishing, 3, 18, 21. Row 4. Blank, blank, blank, excess Deer Crest. Row 5. Market mixture, blank, blank, 6. Row 6. Blank, blank, blank, total profit. Row 7. Profit combination, $150, $780, $930."/>
          <p:cNvPicPr preferRelativeResize="0"/>
          <p:nvPr/>
        </p:nvPicPr>
        <p:blipFill rotWithShape="1">
          <a:blip r:embed="rId3">
            <a:alphaModFix/>
          </a:blip>
          <a:srcRect/>
          <a:stretch/>
        </p:blipFill>
        <p:spPr>
          <a:xfrm>
            <a:off x="665280" y="2810256"/>
            <a:ext cx="3431304" cy="3096344"/>
          </a:xfrm>
          <a:prstGeom prst="rect">
            <a:avLst/>
          </a:prstGeom>
          <a:noFill/>
          <a:ln>
            <a:noFill/>
          </a:ln>
        </p:spPr>
      </p:pic>
      <p:pic>
        <p:nvPicPr>
          <p:cNvPr id="251" name="Picture 4" descr="The Add Constraint dialog box displays 3 input fields. The input field labels and their corresponding entries are as follows. Cell Reference. $B$14 colon $C$14. Constraint. Integer. Comment. Blank. A dropdown menu between Cell Reference and Constraint reads, I n t. There are 4 buttons at the bottom of the dialog box. These are O K, Cancel, Add, and Help. O K is highlighted."/>
          <p:cNvPicPr preferRelativeResize="0"/>
          <p:nvPr/>
        </p:nvPicPr>
        <p:blipFill rotWithShape="1">
          <a:blip r:embed="rId4">
            <a:alphaModFix/>
          </a:blip>
          <a:srcRect/>
          <a:stretch/>
        </p:blipFill>
        <p:spPr>
          <a:xfrm>
            <a:off x="4337688" y="2818969"/>
            <a:ext cx="4104456" cy="1688620"/>
          </a:xfrm>
          <a:prstGeom prst="rect">
            <a:avLst/>
          </a:prstGeom>
          <a:noFill/>
          <a:ln>
            <a:noFill/>
          </a:ln>
        </p:spPr>
      </p:pic>
      <p:sp>
        <p:nvSpPr>
          <p:cNvPr id="253" name="Content placeholder 5"/>
          <p:cNvSpPr txBox="1">
            <a:spLocks noGrp="1"/>
          </p:cNvSpPr>
          <p:nvPr>
            <p:ph type="body" idx="2"/>
          </p:nvPr>
        </p:nvSpPr>
        <p:spPr>
          <a:xfrm>
            <a:off x="4193672" y="4722606"/>
            <a:ext cx="4346824" cy="1605042"/>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b="0" u="none" strike="noStrike" cap="none" dirty="0">
                <a:solidFill>
                  <a:srgbClr val="000000"/>
                </a:solidFill>
                <a:latin typeface="+mn-lt"/>
                <a:sym typeface="Arial"/>
              </a:rPr>
              <a:t>The maximum value of the objective function for the model with integer restrictions is smaller than the linear optimization solution. Whenever you add a constraint to a model, the value of the objective function can never improve and usually worsens.</a:t>
            </a:r>
            <a:endParaRPr dirty="0">
              <a:latin typeface="+mn-l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14.13: A Rectilinear Location Model </a:t>
            </a:r>
            <a:r>
              <a:rPr lang="en-US" sz="2000" b="0" dirty="0" smtClean="0">
                <a:latin typeface="+mj-lt"/>
              </a:rPr>
              <a:t>(3 </a:t>
            </a:r>
            <a:r>
              <a:rPr lang="en-US" sz="2000" b="0" dirty="0">
                <a:latin typeface="+mj-lt"/>
              </a:rPr>
              <a:t>of 3)</a:t>
            </a:r>
            <a:endParaRPr dirty="0">
              <a:latin typeface="+mj-lt"/>
            </a:endParaRPr>
          </a:p>
        </p:txBody>
      </p:sp>
      <p:sp>
        <p:nvSpPr>
          <p:cNvPr id="599" name="Content placeholder 2"/>
          <p:cNvSpPr txBox="1">
            <a:spLocks noGrp="1"/>
          </p:cNvSpPr>
          <p:nvPr>
            <p:ph type="body" idx="1"/>
          </p:nvPr>
        </p:nvSpPr>
        <p:spPr>
          <a:xfrm>
            <a:off x="457200" y="1600200"/>
            <a:ext cx="5181600" cy="612648"/>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u="none" strike="noStrike" cap="none" dirty="0">
                <a:solidFill>
                  <a:schemeClr val="dk1"/>
                </a:solidFill>
                <a:latin typeface="+mn-lt"/>
                <a:ea typeface="Arial"/>
                <a:cs typeface="Arial"/>
                <a:sym typeface="Arial"/>
              </a:rPr>
              <a:t>Spreadsheet and Solver model</a:t>
            </a:r>
            <a:endParaRPr sz="2400" b="0" u="none" strike="noStrike" cap="none" dirty="0">
              <a:solidFill>
                <a:schemeClr val="dk1"/>
              </a:solidFill>
              <a:latin typeface="+mn-lt"/>
              <a:ea typeface="Arial"/>
              <a:cs typeface="Arial"/>
              <a:sym typeface="Arial"/>
            </a:endParaRPr>
          </a:p>
        </p:txBody>
      </p:sp>
      <p:pic>
        <p:nvPicPr>
          <p:cNvPr id="2" name="Picture 1" descr="An excel sheet titled, Edwards manufacturing, displays 2 tables. The first table, data, is as follows. The table has six rows and four columns. The columns have the following headings from left to right. Cell, x coordinate, y coordinate, and demand. The row entries are as follows. Row 1. Fabrication. x coordinate, 1. y coordinate, 4. demand, 12. Row 2. Paint. x coordinate, 1. y coordinate, 2. demand, 24. Row 3. Sub assembly 1. x coordinate, 2.5. y coordinate, 2. demand, 13. Row 4. Sub assembly 2. x coordinate, 3. y coordinate, 5. Demand, 7. Row 5. Assembly. x coordinate, 4. y coordinate, 4. demand, 17. Row 6. Maximum. x coordinate, 4. y coordinate, 5. demand, blank. the second table, is as follows. The table has six rows and two columns. The columns have the following headings from left to right. Cell, weighted distance. the row entries are as follows. Row 1. Cell, fabrication. weighted distance, 36.76625608. Row 2. Cell, paint. weighted distance, 46.4661363. Row 3. Cell, sub assembly 1. weighted distance, 5.669889242. Row 4. Cell, sub assembly 2. weighted distance, 21.44737691. Row 5. Cell, assembly. weighted distance, 52.08648679. Row 6. Cell, total. weighted distance, 162.4361453. Data under model is as follows. Tool bin location values are, 2.499971843 and 2.436117169."/>
          <p:cNvPicPr>
            <a:picLocks noChangeAspect="1"/>
          </p:cNvPicPr>
          <p:nvPr/>
        </p:nvPicPr>
        <p:blipFill>
          <a:blip r:embed="rId3"/>
          <a:stretch>
            <a:fillRect/>
          </a:stretch>
        </p:blipFill>
        <p:spPr>
          <a:xfrm>
            <a:off x="594360" y="2539983"/>
            <a:ext cx="3680086" cy="3053806"/>
          </a:xfrm>
          <a:prstGeom prst="rect">
            <a:avLst/>
          </a:prstGeom>
        </p:spPr>
      </p:pic>
      <p:pic>
        <p:nvPicPr>
          <p:cNvPr id="4" name="Picture 3" descr="A dialog box is titled, Solver Parameters, is displayed. An entry box for set objective, containing $ B $ 23 in it. A radio button is selected to minimum. An entry box for by changing variable cells, containing, $ B $ 15 and $ C $ 15. A drop down for subject to the constraints has, $ B $ 15 and $ C $ 15 is less than and equals 5. $ B $ 15 and $ C $ 15 is greater than and equals 0. A checkbox, Make unconstrained variables non negative, is unchecked. An entry box for Select a solving method, containing Evolutionary in it. The text below reads, solving method, Select the G R G nonlinear engine for solver problems that are smooth nonlinear. Select the L P simplex engine for linear solver problems, and select the evolutionary engine for solver problems that are non smooth. The solve button is highlighted."/>
          <p:cNvPicPr>
            <a:picLocks noChangeAspect="1"/>
          </p:cNvPicPr>
          <p:nvPr/>
        </p:nvPicPr>
        <p:blipFill>
          <a:blip r:embed="rId4"/>
          <a:stretch>
            <a:fillRect/>
          </a:stretch>
        </p:blipFill>
        <p:spPr>
          <a:xfrm>
            <a:off x="4765592" y="2500396"/>
            <a:ext cx="3567225" cy="3370725"/>
          </a:xfrm>
          <a:prstGeom prst="rect">
            <a:avLst/>
          </a:prstGeom>
        </p:spPr>
      </p:pic>
    </p:spTree>
    <p:extLst>
      <p:ext uri="{BB962C8B-B14F-4D97-AF65-F5344CB8AC3E}">
        <p14:creationId xmlns:p14="http://schemas.microsoft.com/office/powerpoint/2010/main" val="5160337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14.14: </a:t>
            </a:r>
            <a:r>
              <a:rPr lang="en-US" sz="3600" b="1" i="0" u="none" strike="noStrike" cap="none" dirty="0">
                <a:solidFill>
                  <a:srgbClr val="007FA3"/>
                </a:solidFill>
                <a:latin typeface="+mj-lt"/>
                <a:ea typeface="Arial"/>
                <a:cs typeface="Arial"/>
                <a:sym typeface="Arial"/>
              </a:rPr>
              <a:t>Finding Optimal Job </a:t>
            </a:r>
            <a:r>
              <a:rPr lang="en-US" sz="3600" b="1" i="0" u="none" strike="noStrike" cap="none" dirty="0" smtClean="0">
                <a:solidFill>
                  <a:srgbClr val="007FA3"/>
                </a:solidFill>
                <a:latin typeface="+mj-lt"/>
                <a:ea typeface="Arial"/>
                <a:cs typeface="Arial"/>
                <a:sym typeface="Arial"/>
              </a:rPr>
              <a:t>Sequences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632" name="Content placeholder 2"/>
          <p:cNvSpPr txBox="1">
            <a:spLocks noGrp="1"/>
          </p:cNvSpPr>
          <p:nvPr>
            <p:ph type="body" idx="1"/>
          </p:nvPr>
        </p:nvSpPr>
        <p:spPr>
          <a:xfrm>
            <a:off x="457200" y="1600201"/>
            <a:ext cx="8229600" cy="1618487"/>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smtClean="0">
                <a:solidFill>
                  <a:srgbClr val="000000"/>
                </a:solidFill>
                <a:latin typeface="+mn-lt"/>
                <a:sym typeface="Arial"/>
              </a:rPr>
              <a:t>Example 11.17 - A </a:t>
            </a:r>
            <a:r>
              <a:rPr lang="en-US" sz="2400" b="0" i="0" u="none" strike="noStrike" cap="none" dirty="0">
                <a:solidFill>
                  <a:srgbClr val="000000"/>
                </a:solidFill>
                <a:latin typeface="+mn-lt"/>
                <a:sym typeface="Arial"/>
              </a:rPr>
              <a:t>custom manufacturing company has 10 jobs waiting to be processed.</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Processing times and due dates are shown below.</a:t>
            </a:r>
            <a:endParaRPr sz="2400" b="0" i="0" u="none" strike="noStrike" cap="none" dirty="0">
              <a:solidFill>
                <a:srgbClr val="000000"/>
              </a:solidFill>
              <a:latin typeface="+mn-lt"/>
              <a:sym typeface="Arial"/>
            </a:endParaRPr>
          </a:p>
        </p:txBody>
      </p:sp>
      <p:graphicFrame>
        <p:nvGraphicFramePr>
          <p:cNvPr id="633" name="Table 3"/>
          <p:cNvGraphicFramePr/>
          <p:nvPr>
            <p:extLst>
              <p:ext uri="{D42A27DB-BD31-4B8C-83A1-F6EECF244321}">
                <p14:modId xmlns:p14="http://schemas.microsoft.com/office/powerpoint/2010/main" val="3367070410"/>
              </p:ext>
            </p:extLst>
          </p:nvPr>
        </p:nvGraphicFramePr>
        <p:xfrm>
          <a:off x="800100" y="3327476"/>
          <a:ext cx="7543800" cy="100587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tblGrid>
              <a:tr h="249300">
                <a:tc>
                  <a:txBody>
                    <a:bodyPr/>
                    <a:lstStyle/>
                    <a:p>
                      <a:pPr marL="0" marR="0" lvl="0" indent="0" algn="l" rtl="0">
                        <a:spcBef>
                          <a:spcPts val="0"/>
                        </a:spcBef>
                        <a:spcAft>
                          <a:spcPts val="0"/>
                        </a:spcAft>
                        <a:buNone/>
                      </a:pPr>
                      <a:r>
                        <a:rPr lang="en-US" sz="1600" dirty="0"/>
                        <a:t>Job</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1</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2</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3</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4</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5</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6</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7</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8</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9</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10</a:t>
                      </a:r>
                      <a:endParaRPr sz="1600" dirty="0">
                        <a:solidFill>
                          <a:schemeClr val="dk1"/>
                        </a:solidFill>
                      </a:endParaRPr>
                    </a:p>
                  </a:txBody>
                  <a:tcPr marL="91450" marR="91450" marT="45725" marB="45725"/>
                </a:tc>
                <a:extLst>
                  <a:ext uri="{0D108BD9-81ED-4DB2-BD59-A6C34878D82A}">
                    <a16:rowId xmlns:a16="http://schemas.microsoft.com/office/drawing/2014/main" val="10000"/>
                  </a:ext>
                </a:extLst>
              </a:tr>
              <a:tr h="203200">
                <a:tc>
                  <a:txBody>
                    <a:bodyPr/>
                    <a:lstStyle/>
                    <a:p>
                      <a:pPr marL="0" marR="0" lvl="0" indent="0" algn="l" rtl="0">
                        <a:spcBef>
                          <a:spcPts val="0"/>
                        </a:spcBef>
                        <a:spcAft>
                          <a:spcPts val="0"/>
                        </a:spcAft>
                        <a:buNone/>
                      </a:pPr>
                      <a:r>
                        <a:rPr lang="en-US" sz="1600" dirty="0"/>
                        <a:t>Time</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8</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7</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6</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4</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10</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8</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10</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5</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9</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5</a:t>
                      </a:r>
                      <a:endParaRPr sz="1600" dirty="0">
                        <a:solidFill>
                          <a:schemeClr val="dk1"/>
                        </a:solidFill>
                      </a:endParaRPr>
                    </a:p>
                  </a:txBody>
                  <a:tcPr marL="91450" marR="91450" marT="45725" marB="45725"/>
                </a:tc>
                <a:extLst>
                  <a:ext uri="{0D108BD9-81ED-4DB2-BD59-A6C34878D82A}">
                    <a16:rowId xmlns:a16="http://schemas.microsoft.com/office/drawing/2014/main" val="10001"/>
                  </a:ext>
                </a:extLst>
              </a:tr>
              <a:tr h="127400">
                <a:tc>
                  <a:txBody>
                    <a:bodyPr/>
                    <a:lstStyle/>
                    <a:p>
                      <a:pPr marL="0" marR="0" lvl="0" indent="0" algn="l" rtl="0">
                        <a:spcBef>
                          <a:spcPts val="0"/>
                        </a:spcBef>
                        <a:spcAft>
                          <a:spcPts val="0"/>
                        </a:spcAft>
                        <a:buNone/>
                      </a:pPr>
                      <a:r>
                        <a:rPr lang="en-US" sz="1600" dirty="0"/>
                        <a:t>Due date</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20</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27</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39</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28</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23</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40</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25</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35</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29</a:t>
                      </a:r>
                      <a:endParaRPr sz="1600" dirty="0">
                        <a:solidFill>
                          <a:schemeClr val="dk1"/>
                        </a:solidFill>
                      </a:endParaRPr>
                    </a:p>
                  </a:txBody>
                  <a:tcPr marL="91450" marR="91450" marT="45725" marB="45725"/>
                </a:tc>
                <a:tc>
                  <a:txBody>
                    <a:bodyPr/>
                    <a:lstStyle/>
                    <a:p>
                      <a:pPr marL="0" marR="0" lvl="0" indent="0" algn="r" rtl="0">
                        <a:spcBef>
                          <a:spcPts val="0"/>
                        </a:spcBef>
                        <a:spcAft>
                          <a:spcPts val="0"/>
                        </a:spcAft>
                        <a:buNone/>
                      </a:pPr>
                      <a:r>
                        <a:rPr lang="en-US" sz="1600" dirty="0"/>
                        <a:t>30</a:t>
                      </a:r>
                      <a:endParaRPr sz="1600" dirty="0">
                        <a:solidFill>
                          <a:schemeClr val="dk1"/>
                        </a:solidFill>
                      </a:endParaRPr>
                    </a:p>
                  </a:txBody>
                  <a:tcPr marL="91450" marR="91450" marT="45725" marB="45725"/>
                </a:tc>
                <a:extLst>
                  <a:ext uri="{0D108BD9-81ED-4DB2-BD59-A6C34878D82A}">
                    <a16:rowId xmlns:a16="http://schemas.microsoft.com/office/drawing/2014/main" val="10002"/>
                  </a:ext>
                </a:extLst>
              </a:tr>
            </a:tbl>
          </a:graphicData>
        </a:graphic>
      </p:graphicFrame>
      <p:sp>
        <p:nvSpPr>
          <p:cNvPr id="634" name="Content placeholder 4"/>
          <p:cNvSpPr txBox="1">
            <a:spLocks noGrp="1"/>
          </p:cNvSpPr>
          <p:nvPr>
            <p:ph type="body" idx="2"/>
          </p:nvPr>
        </p:nvSpPr>
        <p:spPr>
          <a:xfrm>
            <a:off x="457200" y="4438192"/>
            <a:ext cx="8229600" cy="185807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A sequence of integers for the job ordering is called a </a:t>
            </a:r>
            <a:r>
              <a:rPr lang="en-US" sz="2400" b="1" i="0" u="none" strike="noStrike" cap="none" dirty="0">
                <a:solidFill>
                  <a:srgbClr val="000000"/>
                </a:solidFill>
                <a:latin typeface="+mn-lt"/>
                <a:sym typeface="Arial"/>
              </a:rPr>
              <a:t>permutation</a:t>
            </a:r>
            <a:r>
              <a:rPr lang="en-US" sz="2400" b="0" i="0" u="none" strike="noStrike" cap="none" dirty="0">
                <a:solidFill>
                  <a:srgbClr val="000000"/>
                </a:solidFill>
                <a:latin typeface="+mn-lt"/>
                <a:sym typeface="Arial"/>
              </a:rPr>
              <a:t>.</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The objective is to find the permutation that optimizes the chosen criteria.</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19047664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r>
              <a:rPr lang="en-US" dirty="0">
                <a:latin typeface="+mj-lt"/>
              </a:rPr>
              <a:t>Example 14.14: Finding Optimal Job Sequences </a:t>
            </a:r>
            <a:r>
              <a:rPr lang="en-US" sz="2000" b="0" dirty="0" smtClean="0">
                <a:latin typeface="+mj-lt"/>
              </a:rPr>
              <a:t>(2 </a:t>
            </a:r>
            <a:r>
              <a:rPr lang="en-US" sz="2000" b="0" dirty="0">
                <a:latin typeface="+mj-lt"/>
              </a:rPr>
              <a:t>of 2)</a:t>
            </a:r>
            <a:endParaRPr dirty="0">
              <a:latin typeface="+mj-lt"/>
            </a:endParaRPr>
          </a:p>
        </p:txBody>
      </p:sp>
      <p:pic>
        <p:nvPicPr>
          <p:cNvPr id="3" name="Picture 2" descr="A dialog box is titled, Add Constraint, is displayed. An entry box for cell reference, containing $ B $ 10 and $ K $ 10 in it. A drop down box has d l f selected in it. Another entry box for constraint, containing all different in it. An empty entry box for comment. The Ok button is clicked."/>
          <p:cNvPicPr>
            <a:picLocks noChangeAspect="1"/>
          </p:cNvPicPr>
          <p:nvPr/>
        </p:nvPicPr>
        <p:blipFill>
          <a:blip r:embed="rId3"/>
          <a:stretch>
            <a:fillRect/>
          </a:stretch>
        </p:blipFill>
        <p:spPr>
          <a:xfrm>
            <a:off x="672941" y="1831685"/>
            <a:ext cx="3402971" cy="1396659"/>
          </a:xfrm>
          <a:prstGeom prst="rect">
            <a:avLst/>
          </a:prstGeom>
        </p:spPr>
      </p:pic>
      <p:pic>
        <p:nvPicPr>
          <p:cNvPr id="5" name="Picture 3" descr="An excel sheet titled, job sequencing model, displays three tables. The first table, data, has 2 rows and 11 columns. The columns have the following headings from left to right. Job,1, 2, 3, 4, 5, 6, 7, 8, 9, and 10. the row entries are as follows. Row 1. Job, Time. 1, 8. 2, 7. 3, 6. 4, 4. 5, 10. 6, 8. 7, 10. 8, 5. 9, 9. 10, 5. Row 2. Job, Due date. 1, 26. 2, 27. 3, 39. 4, 28. 5, 23. 6, 40. 7, 25. 8, 35. 9, 29. 10, 30. The second table, model, has 6 rows and 11 columns. the columns have the following headings from left to right. Sequence, 1, 2, 3, 4, 5, 6, 7, 8, 9, and 10. the row entries are as follows. Row 1. Sequence, Job assigned. 1, 2. 2, 5. 3, 1. 4, 4. 5, 10. 6, 8. 7, 3. 8, 6. 9, 9. 10, 7. Row 2. Sequence, Processing time. 1, 7. 2, 10. 3, 8. 4, 4. 5, 5. 6, 5. 7, 6. 8, 8. 9, 9. 10, 10. Row 3. Sequence, Completion time. 1, 7. 2, 17. 3, 25. 4, 29. 5, 34. 6, 39. 7, 45. 8, 53. 9, 62. 10, 72. Row 4. Sequence, Due date. 1, 27. 2, 23. 3, 26. 4, 28. 5, 30. 6, 35. 7, 39. 8, 40. 9, 29. 10, 25. Row 5. Sequence, Lateness. 1, negative 20. 2, negative 6. 3, negative 1. 4, 1. 5, 4. 6, 4. 7, 6. 8, 13. 9, 33. 10, 47. Row 6. Sequence, Tardiness. 1, 0. 2, 0. 3, 0. 4, 1. 5, 4. 6, 4. 7, 6. 8, 13. 9, 33. 10, 47. Row 2 is highlighted. The third table has a row and 8 columns. the columns have the following headings from left to right. Average completion time, Maximum number tardy, Total lateness, Average lateness, Variance of lateness, Total tardiness, Average tardiness, and Variance of tardiness. the row entry is as follows. Row 1. Average completion time, 38.3. Maximum number tardy, 7. Total lateness, 81. Average lateness, 8.1. Variance of lateness, 331.69. Total tardiness, 108. Average tardiness, 10.8. Variance of tardiness, 236.96. Row 1 column 6 is highligh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736" y="3512526"/>
            <a:ext cx="2886784" cy="2408172"/>
          </a:xfrm>
          <a:prstGeom prst="rect">
            <a:avLst/>
          </a:prstGeom>
        </p:spPr>
      </p:pic>
      <p:pic>
        <p:nvPicPr>
          <p:cNvPr id="2" name="Picture 1" descr="A dialog box is titled, Solver Parameters, is displayed. An entry box for set objective, containing $B, $22 in it. A radio button is selected to minimum. An entry box for by changing variable cells, containing, $B, $10 and $ K $ 10. An entry box for by changing variable cells containing, $B, $10 and $K, $10 in it. A drop down for subject to the constraints has, $B, $10, and $K, $10 = All different. A checkbox, Make unconstrained variables non negative, is unchecked. An entry box for Select a solving method, containing Evolutionary in t. The text below reads, solving method, Select the G R G nonlinear engine for solver problems that are smooth nonlinear. Select the L P simplex engine for linear solver problems, and select the evolutionary engine for solver problems that are non smooth. The solve button is highlighted."/>
          <p:cNvPicPr>
            <a:picLocks noChangeAspect="1"/>
          </p:cNvPicPr>
          <p:nvPr/>
        </p:nvPicPr>
        <p:blipFill>
          <a:blip r:embed="rId5"/>
          <a:stretch>
            <a:fillRect/>
          </a:stretch>
        </p:blipFill>
        <p:spPr>
          <a:xfrm>
            <a:off x="4845565" y="2159688"/>
            <a:ext cx="3311638" cy="3123841"/>
          </a:xfrm>
          <a:prstGeom prst="rect">
            <a:avLst/>
          </a:prstGeom>
        </p:spPr>
      </p:pic>
    </p:spTree>
    <p:extLst>
      <p:ext uri="{BB962C8B-B14F-4D97-AF65-F5344CB8AC3E}">
        <p14:creationId xmlns:p14="http://schemas.microsoft.com/office/powerpoint/2010/main" val="9488110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The Traveling Salesperson Problem (T</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S</a:t>
            </a:r>
            <a:r>
              <a:rPr lang="en-US" sz="100" b="1" i="0" u="none" strike="noStrike" cap="none" dirty="0">
                <a:solidFill>
                  <a:srgbClr val="007FA3"/>
                </a:solidFill>
                <a:latin typeface="+mj-lt"/>
                <a:ea typeface="Arial"/>
                <a:cs typeface="Arial"/>
                <a:sym typeface="Arial"/>
              </a:rPr>
              <a:t> </a:t>
            </a:r>
            <a:r>
              <a:rPr lang="en-US" sz="3600" b="1" i="0" u="none" strike="noStrike" cap="none" dirty="0">
                <a:solidFill>
                  <a:srgbClr val="007FA3"/>
                </a:solidFill>
                <a:latin typeface="+mj-lt"/>
                <a:ea typeface="Arial"/>
                <a:cs typeface="Arial"/>
                <a:sym typeface="Arial"/>
              </a:rPr>
              <a:t>P)</a:t>
            </a:r>
            <a:endParaRPr sz="3600" b="1" i="0" u="none" strike="noStrike" cap="none" dirty="0">
              <a:solidFill>
                <a:srgbClr val="007FA3"/>
              </a:solidFill>
              <a:latin typeface="+mj-lt"/>
              <a:ea typeface="Arial"/>
              <a:cs typeface="Arial"/>
              <a:sym typeface="Arial"/>
            </a:endParaRPr>
          </a:p>
        </p:txBody>
      </p:sp>
      <p:sp>
        <p:nvSpPr>
          <p:cNvPr id="657" name="Content placeholder 2"/>
          <p:cNvSpPr txBox="1">
            <a:spLocks noGrp="1"/>
          </p:cNvSpPr>
          <p:nvPr>
            <p:ph type="body" idx="1"/>
          </p:nvPr>
        </p:nvSpPr>
        <p:spPr>
          <a:xfrm>
            <a:off x="457200" y="1600200"/>
            <a:ext cx="8229600" cy="289559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A salesperson needs to visit </a:t>
            </a:r>
            <a:r>
              <a:rPr lang="en-US" sz="2400" b="0" i="1" u="none" strike="noStrike" cap="none" dirty="0">
                <a:solidFill>
                  <a:schemeClr val="dk1"/>
                </a:solidFill>
                <a:latin typeface="+mn-lt"/>
                <a:sym typeface="Arial"/>
              </a:rPr>
              <a:t>n</a:t>
            </a:r>
            <a:r>
              <a:rPr lang="en-US" sz="2400" b="0" i="0" u="none" strike="noStrike" cap="none" dirty="0">
                <a:solidFill>
                  <a:schemeClr val="dk1"/>
                </a:solidFill>
                <a:latin typeface="+mn-lt"/>
                <a:sym typeface="Arial"/>
              </a:rPr>
              <a:t> different cities and return home in the minimum total distance.</a:t>
            </a:r>
            <a:endParaRPr sz="2400" dirty="0">
              <a:latin typeface="+mn-lt"/>
            </a:endParaRPr>
          </a:p>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A </a:t>
            </a:r>
            <a:r>
              <a:rPr lang="en-US" sz="2400" b="1" i="0" u="none" strike="noStrike" cap="none" dirty="0">
                <a:solidFill>
                  <a:schemeClr val="dk1"/>
                </a:solidFill>
                <a:latin typeface="+mn-lt"/>
                <a:sym typeface="Arial"/>
              </a:rPr>
              <a:t>tour</a:t>
            </a:r>
            <a:r>
              <a:rPr lang="en-US" sz="2400" b="0" i="0" u="none" strike="noStrike" cap="none" dirty="0">
                <a:solidFill>
                  <a:schemeClr val="dk1"/>
                </a:solidFill>
                <a:latin typeface="+mn-lt"/>
                <a:sym typeface="Arial"/>
              </a:rPr>
              <a:t> is a route that visits each city once and returns to the start.</a:t>
            </a:r>
            <a:endParaRPr sz="2400" dirty="0">
              <a:latin typeface="+mn-lt"/>
            </a:endParaRPr>
          </a:p>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Applications include FedEx, U</a:t>
            </a:r>
            <a:r>
              <a:rPr lang="en-US" sz="100" b="0" i="0" u="none" strike="noStrike" cap="none" dirty="0">
                <a:solidFill>
                  <a:schemeClr val="dk1"/>
                </a:solidFill>
                <a:latin typeface="+mn-lt"/>
                <a:sym typeface="Arial"/>
              </a:rPr>
              <a:t> </a:t>
            </a:r>
            <a:r>
              <a:rPr lang="en-US" sz="2400" b="0" i="0" u="none" strike="noStrike" cap="none" dirty="0">
                <a:solidFill>
                  <a:schemeClr val="dk1"/>
                </a:solidFill>
                <a:latin typeface="+mn-lt"/>
                <a:sym typeface="Arial"/>
              </a:rPr>
              <a:t>P</a:t>
            </a:r>
            <a:r>
              <a:rPr lang="en-US" sz="100" b="0" i="0" u="none" strike="noStrike" cap="none" dirty="0">
                <a:solidFill>
                  <a:schemeClr val="dk1"/>
                </a:solidFill>
                <a:latin typeface="+mn-lt"/>
                <a:sym typeface="Arial"/>
              </a:rPr>
              <a:t> </a:t>
            </a:r>
            <a:r>
              <a:rPr lang="en-US" sz="2400" b="0" i="0" u="none" strike="noStrike" cap="none" dirty="0">
                <a:solidFill>
                  <a:schemeClr val="dk1"/>
                </a:solidFill>
                <a:latin typeface="+mn-lt"/>
                <a:sym typeface="Arial"/>
              </a:rPr>
              <a:t>S, and soft drink vendors that deliver goods to customers.</a:t>
            </a:r>
            <a:endParaRPr sz="2400" dirty="0">
              <a:latin typeface="+mn-lt"/>
            </a:endParaRPr>
          </a:p>
        </p:txBody>
      </p:sp>
      <p:sp>
        <p:nvSpPr>
          <p:cNvPr id="658" name="Content placeholder 3"/>
          <p:cNvSpPr txBox="1">
            <a:spLocks noGrp="1"/>
          </p:cNvSpPr>
          <p:nvPr>
            <p:ph type="body" idx="2"/>
          </p:nvPr>
        </p:nvSpPr>
        <p:spPr>
          <a:xfrm>
            <a:off x="452718" y="4614525"/>
            <a:ext cx="5246030" cy="63114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With </a:t>
            </a:r>
            <a:r>
              <a:rPr lang="en-US" sz="2400" b="0" i="1" u="none" strike="noStrike" cap="none" dirty="0" smtClean="0">
                <a:solidFill>
                  <a:schemeClr val="dk1"/>
                </a:solidFill>
                <a:latin typeface="+mn-lt"/>
                <a:sym typeface="Arial"/>
              </a:rPr>
              <a:t>n</a:t>
            </a:r>
            <a:r>
              <a:rPr lang="en-US" sz="2400" b="0" i="0" u="none" strike="noStrike" cap="none" dirty="0" smtClean="0">
                <a:solidFill>
                  <a:schemeClr val="dk1"/>
                </a:solidFill>
                <a:latin typeface="+mn-lt"/>
                <a:sym typeface="Arial"/>
              </a:rPr>
              <a:t> </a:t>
            </a:r>
            <a:r>
              <a:rPr lang="en-US" sz="2400" b="0" i="0" u="none" strike="noStrike" cap="none" dirty="0">
                <a:solidFill>
                  <a:schemeClr val="dk1"/>
                </a:solidFill>
                <a:latin typeface="+mn-lt"/>
                <a:sym typeface="Arial"/>
              </a:rPr>
              <a:t>customers or cities, there are</a:t>
            </a:r>
            <a:endParaRPr sz="2400" dirty="0">
              <a:latin typeface="+mn-lt"/>
            </a:endParaRPr>
          </a:p>
        </p:txBody>
      </p:sp>
      <p:graphicFrame>
        <p:nvGraphicFramePr>
          <p:cNvPr id="2" name="Object 1" descr="left parenthesis n minus 1 right parenthesis exclamation point"/>
          <p:cNvGraphicFramePr>
            <a:graphicFrameLocks noChangeAspect="1"/>
          </p:cNvGraphicFramePr>
          <p:nvPr>
            <p:extLst>
              <p:ext uri="{D42A27DB-BD31-4B8C-83A1-F6EECF244321}">
                <p14:modId xmlns:p14="http://schemas.microsoft.com/office/powerpoint/2010/main" val="2998036475"/>
              </p:ext>
            </p:extLst>
          </p:nvPr>
        </p:nvGraphicFramePr>
        <p:xfrm>
          <a:off x="5796788" y="4804835"/>
          <a:ext cx="933196" cy="429874"/>
        </p:xfrm>
        <a:graphic>
          <a:graphicData uri="http://schemas.openxmlformats.org/presentationml/2006/ole">
            <mc:AlternateContent xmlns:mc="http://schemas.openxmlformats.org/markup-compatibility/2006">
              <mc:Choice xmlns:v="urn:schemas-microsoft-com:vml" Requires="v">
                <p:oleObj spid="_x0000_s17551" name="Equation" r:id="rId4" imgW="736560" imgH="304560" progId="Equation.DSMT4">
                  <p:embed/>
                </p:oleObj>
              </mc:Choice>
              <mc:Fallback>
                <p:oleObj name="Equation" r:id="rId4" imgW="736560" imgH="304560" progId="Equation.DSMT4">
                  <p:embed/>
                  <p:pic>
                    <p:nvPicPr>
                      <p:cNvPr id="0" name=""/>
                      <p:cNvPicPr/>
                      <p:nvPr/>
                    </p:nvPicPr>
                    <p:blipFill>
                      <a:blip r:embed="rId5"/>
                      <a:stretch>
                        <a:fillRect/>
                      </a:stretch>
                    </p:blipFill>
                    <p:spPr>
                      <a:xfrm>
                        <a:off x="5796788" y="4804835"/>
                        <a:ext cx="933196" cy="429874"/>
                      </a:xfrm>
                      <a:prstGeom prst="rect">
                        <a:avLst/>
                      </a:prstGeom>
                    </p:spPr>
                  </p:pic>
                </p:oleObj>
              </mc:Fallback>
            </mc:AlternateContent>
          </a:graphicData>
        </a:graphic>
      </p:graphicFrame>
      <p:sp>
        <p:nvSpPr>
          <p:cNvPr id="660" name="Content placeholder 5"/>
          <p:cNvSpPr txBox="1">
            <a:spLocks noGrp="1"/>
          </p:cNvSpPr>
          <p:nvPr>
            <p:ph type="body" idx="3"/>
          </p:nvPr>
        </p:nvSpPr>
        <p:spPr>
          <a:xfrm>
            <a:off x="6987630" y="4793873"/>
            <a:ext cx="918882" cy="4517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sym typeface="Arial"/>
              </a:rPr>
              <a:t>tours.</a:t>
            </a:r>
            <a:endParaRPr sz="2400" dirty="0">
              <a:latin typeface="+mn-lt"/>
            </a:endParaRPr>
          </a:p>
        </p:txBody>
      </p:sp>
      <p:sp>
        <p:nvSpPr>
          <p:cNvPr id="661" name="Content placeholder 6"/>
          <p:cNvSpPr txBox="1">
            <a:spLocks noGrp="1"/>
          </p:cNvSpPr>
          <p:nvPr>
            <p:ph type="body" idx="4"/>
          </p:nvPr>
        </p:nvSpPr>
        <p:spPr>
          <a:xfrm>
            <a:off x="452718" y="5300324"/>
            <a:ext cx="7472082" cy="615844"/>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If </a:t>
            </a:r>
            <a:r>
              <a:rPr lang="en-US" sz="2400" b="0" i="1" u="none" strike="noStrike" cap="none" dirty="0">
                <a:solidFill>
                  <a:schemeClr val="dk1"/>
                </a:solidFill>
                <a:latin typeface="+mn-lt"/>
                <a:ea typeface="Arial"/>
                <a:cs typeface="Arial"/>
                <a:sym typeface="Arial"/>
              </a:rPr>
              <a:t>n</a:t>
            </a:r>
            <a:r>
              <a:rPr lang="en-US" sz="2400" b="0" i="0" u="none" strike="noStrike" cap="none" dirty="0">
                <a:solidFill>
                  <a:schemeClr val="dk1"/>
                </a:solidFill>
                <a:latin typeface="+mn-lt"/>
                <a:ea typeface="Arial"/>
                <a:cs typeface="Arial"/>
                <a:sym typeface="Arial"/>
              </a:rPr>
              <a:t> = 14, more than 6 billion tours are possible.</a:t>
            </a:r>
            <a:endParaRPr sz="2400" b="0" i="0" u="none" strike="noStrike" cap="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8748466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14.15: </a:t>
            </a:r>
            <a:r>
              <a:rPr lang="en-US" sz="3600" b="1" i="0" u="none" strike="noStrike" cap="none" dirty="0">
                <a:solidFill>
                  <a:srgbClr val="007FA3"/>
                </a:solidFill>
                <a:latin typeface="+mj-lt"/>
                <a:ea typeface="Arial"/>
                <a:cs typeface="Arial"/>
                <a:sym typeface="Arial"/>
              </a:rPr>
              <a:t>Touring American Baseball League </a:t>
            </a:r>
            <a:r>
              <a:rPr lang="en-US" sz="3600" b="1" i="0" u="none" strike="noStrike" cap="none" dirty="0" smtClean="0">
                <a:solidFill>
                  <a:srgbClr val="007FA3"/>
                </a:solidFill>
                <a:latin typeface="+mj-lt"/>
                <a:ea typeface="Arial"/>
                <a:cs typeface="Arial"/>
                <a:sym typeface="Arial"/>
              </a:rPr>
              <a:t>Cities </a:t>
            </a:r>
            <a:r>
              <a:rPr lang="en-US" sz="2000" b="0" i="0" u="none" strike="noStrike" cap="none" dirty="0" smtClean="0">
                <a:solidFill>
                  <a:srgbClr val="007FA3"/>
                </a:solidFill>
                <a:latin typeface="+mj-lt"/>
                <a:ea typeface="Arial"/>
                <a:cs typeface="Arial"/>
                <a:sym typeface="Arial"/>
              </a:rPr>
              <a:t>(1 of 4)</a:t>
            </a:r>
            <a:endParaRPr sz="2000" b="0" i="0" u="none" strike="noStrike" cap="none" dirty="0">
              <a:solidFill>
                <a:srgbClr val="007FA3"/>
              </a:solidFill>
              <a:latin typeface="+mj-lt"/>
              <a:ea typeface="Arial"/>
              <a:cs typeface="Arial"/>
              <a:sym typeface="Arial"/>
            </a:endParaRPr>
          </a:p>
        </p:txBody>
      </p:sp>
      <p:sp>
        <p:nvSpPr>
          <p:cNvPr id="667" name="Content placeholder 2"/>
          <p:cNvSpPr txBox="1">
            <a:spLocks noGrp="1"/>
          </p:cNvSpPr>
          <p:nvPr>
            <p:ph type="body" idx="1"/>
          </p:nvPr>
        </p:nvSpPr>
        <p:spPr>
          <a:xfrm>
            <a:off x="457200" y="1687018"/>
            <a:ext cx="2667000" cy="2592374"/>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A baseball fan living in Detroit wants to visit 14 ballparks of American League teams.</a:t>
            </a:r>
            <a:endParaRPr sz="2400" b="0" i="0" u="none" strike="noStrike" cap="none" dirty="0">
              <a:solidFill>
                <a:srgbClr val="000000"/>
              </a:solidFill>
              <a:latin typeface="+mn-lt"/>
              <a:ea typeface="Arial"/>
              <a:cs typeface="Arial"/>
              <a:sym typeface="Arial"/>
            </a:endParaRPr>
          </a:p>
        </p:txBody>
      </p:sp>
      <p:pic>
        <p:nvPicPr>
          <p:cNvPr id="2" name="Picture 1" descr="An excel sheet titled, American Baseball League Intercity Distances, displays two tables. The first table has 14 rows and 15 columns. The columns have the following headings from left to right. Data, Cities, Seattle, Oklahoma, California, Texas, Kansas city, Minnesota, Chicago, Milwaukee, Detroit, Cle Elum, Torrington, Baltimore, New York,. The row entries are as follows. Row 1. 0, Seattle, 0, 678, 954, 1670, 1489, 1399, 1720, 1694, 1932, 2023, 2124, 2334, 2421, 2469. Row 2. 1, Oklahoma, 678, 0, 337, 1467, 1498, 1589, 1846, 1845, 2079, 2161, 2286, 2457, 2586, 2704. Row 3. 2, California, 954, 337, 0, 1246, 1363, 1536, 1745, 1756, 1979, 2053, 2175, 2329, 2475, 2611. Row 4. 3, Texas, 1670, 1467, 1246, 0, 460, 853, 798, 843, 982, 1015, 1186, 1209, 1383, 1555. Row 5. 4, Kansas city, 1489, 1498, 1363, 460, 0, 394, 403, 483, 630, 694, 822, 961, 1113, 1254. Row 6. 5, Minnesota, 1399, 1589, 1536, 853, 394, 0, 334, 297, 528, 622, 780, 936, 1028, 1124. Row 7. 6, Chicago, 1720, 1846, 1745, 798, 403, 334, 0, 74, 235, 307, 430, 621, 740, 867. Row 8. 7, Milwaukee, 1694, 1845, 1756, 843, 483, 297, 74, 0, 237, 328, 434, 641, 746, 860. Row 9. 8, Detroit, 1932, 2079, 1979, 982, 630, 528, 235, 237, 0, 95, 206, 409, 509, 632. Row 10. 9, Cle Elum, 2023, 2161, 2053, 1015, 694, 622, 307, 328, 95, 0, 193, 314, 425, 563. Row 11. 10, Torrington, 2124, 2286, 2175, 1186, 822, 780, 430, 434, 206, 193, 0, 384, 366, 463. Row 12. 11, Baltimore, 2334, 2457, 2329, 1209, 961, 936, 621, 641, 409, 314, 384, 0, 184, 370. Row 13. 12, New York, 2421, 2586, 2475, 1383, 1113, 1028, 740, 746, 509, 425, 366, 184, 0, 187. Row 14. 13, Boston, 2469, 2704, 2611, 1555, 1254, 1124, 867, 860, 632, 563, 463, 370, 187, 0. The second table is titled model. The table has 15 rows and three columns. The columns have the following headings from left to right. From, To, Distance. The row entries are as follows. Row 1. 0, Seattle, 1, Oklahoma, 678. Row 2. 1, Oklahoma, 2, California, 337. Row 3. 2, California, 3, Texas, 1246. Row 4. 3, Texas, 4, Kansas city, 460. Row 5. 4, Kansas city, 5, Minnesota, 394. Row 6. 5, Minnesota, 6, Chicago, 334. Row 7. 6, Chicago, 7, Milwaukee, 74. Row 8. 7, Milwaukee, 8, Detroit, 237. Row 9. 8, Detroit, 9, Cle Elum, 95. Row 10. 9, Cle Elum, 10, Torrington, 193. Row 11. 10, Torrington, 11, Baltimore, 384. Row 12. 11, Baltimore, 12, New York, 184. Row 13. 12, New York, 13, Boston, 187. Row 14. 13, Boston, 0, Seattle, 2469. Row 15. Blank, total, 7272."/>
          <p:cNvPicPr>
            <a:picLocks noChangeAspect="1"/>
          </p:cNvPicPr>
          <p:nvPr/>
        </p:nvPicPr>
        <p:blipFill>
          <a:blip r:embed="rId3"/>
          <a:stretch>
            <a:fillRect/>
          </a:stretch>
        </p:blipFill>
        <p:spPr>
          <a:xfrm>
            <a:off x="3409676" y="1687018"/>
            <a:ext cx="4738665" cy="4361789"/>
          </a:xfrm>
          <a:prstGeom prst="rect">
            <a:avLst/>
          </a:prstGeom>
        </p:spPr>
      </p:pic>
    </p:spTree>
    <p:extLst>
      <p:ext uri="{BB962C8B-B14F-4D97-AF65-F5344CB8AC3E}">
        <p14:creationId xmlns:p14="http://schemas.microsoft.com/office/powerpoint/2010/main" val="11085997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Title 1"/>
          <p:cNvSpPr txBox="1">
            <a:spLocks noGrp="1"/>
          </p:cNvSpPr>
          <p:nvPr>
            <p:ph type="title"/>
          </p:nvPr>
        </p:nvSpPr>
        <p:spPr>
          <a:xfrm>
            <a:off x="457200" y="320113"/>
            <a:ext cx="8229600" cy="997527"/>
          </a:xfrm>
          <a:prstGeom prst="rect">
            <a:avLst/>
          </a:prstGeom>
          <a:noFill/>
          <a:ln>
            <a:noFill/>
          </a:ln>
        </p:spPr>
        <p:txBody>
          <a:bodyPr spcFirstLastPara="1" wrap="square" lIns="0" tIns="91425" rIns="0" bIns="0" anchor="b" anchorCtr="0">
            <a:noAutofit/>
          </a:bodyPr>
          <a:lstStyle/>
          <a:p>
            <a:pPr lvl="0"/>
            <a:r>
              <a:rPr lang="en-US" dirty="0">
                <a:latin typeface="+mj-lt"/>
              </a:rPr>
              <a:t>Example 14.15: Touring American Baseball League </a:t>
            </a:r>
            <a:r>
              <a:rPr lang="en-US" dirty="0" smtClean="0">
                <a:latin typeface="+mj-lt"/>
              </a:rPr>
              <a:t>Cities </a:t>
            </a:r>
            <a:r>
              <a:rPr lang="en-US" sz="2000" b="0" dirty="0" smtClean="0">
                <a:latin typeface="+mj-lt"/>
              </a:rPr>
              <a:t>(2 </a:t>
            </a:r>
            <a:r>
              <a:rPr lang="en-US" sz="2000" b="0" dirty="0">
                <a:latin typeface="+mj-lt"/>
              </a:rPr>
              <a:t>of 4)</a:t>
            </a:r>
            <a:endParaRPr sz="2000" b="0" i="0" u="none" strike="noStrike" cap="none" dirty="0">
              <a:solidFill>
                <a:srgbClr val="007FA3"/>
              </a:solidFill>
              <a:latin typeface="+mj-lt"/>
              <a:sym typeface="Arial"/>
            </a:endParaRPr>
          </a:p>
        </p:txBody>
      </p:sp>
      <p:sp>
        <p:nvSpPr>
          <p:cNvPr id="674" name="Content placeholder 2"/>
          <p:cNvSpPr txBox="1">
            <a:spLocks noGrp="1"/>
          </p:cNvSpPr>
          <p:nvPr>
            <p:ph type="body" idx="1"/>
          </p:nvPr>
        </p:nvSpPr>
        <p:spPr>
          <a:xfrm>
            <a:off x="457200" y="1721050"/>
            <a:ext cx="4042792" cy="4432861"/>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1800" b="0" u="none" strike="noStrike" cap="none" dirty="0">
                <a:solidFill>
                  <a:srgbClr val="000000"/>
                </a:solidFill>
                <a:latin typeface="+mn-lt"/>
                <a:sym typeface="Arial"/>
              </a:rPr>
              <a:t>Number the cities from 0 to 13.</a:t>
            </a:r>
            <a:endParaRPr sz="1800" b="0" u="none" strike="noStrike" cap="none" dirty="0">
              <a:solidFill>
                <a:srgbClr val="000000"/>
              </a:solidFill>
              <a:latin typeface="+mn-lt"/>
              <a:sym typeface="Arial"/>
            </a:endParaRPr>
          </a:p>
          <a:p>
            <a:pPr marL="255650" marR="0" lvl="0" indent="-255650" algn="l" rtl="0">
              <a:spcAft>
                <a:spcPts val="0"/>
              </a:spcAft>
              <a:buClr>
                <a:srgbClr val="007FA3"/>
              </a:buClr>
              <a:buSzPct val="100000"/>
              <a:buFont typeface="Arial"/>
              <a:buChar char="•"/>
            </a:pPr>
            <a:r>
              <a:rPr lang="en-US" sz="1800" b="0" u="none" strike="noStrike" cap="none" dirty="0">
                <a:solidFill>
                  <a:srgbClr val="000000"/>
                </a:solidFill>
                <a:latin typeface="+mn-lt"/>
                <a:sym typeface="Arial"/>
              </a:rPr>
              <a:t>City 0 will be the starting/ending point and any city can be assigned this position.</a:t>
            </a:r>
            <a:endParaRPr sz="1800" dirty="0">
              <a:latin typeface="+mn-lt"/>
            </a:endParaRPr>
          </a:p>
          <a:p>
            <a:pPr marL="255650" marR="0" lvl="0" indent="-255650" algn="l" rtl="0">
              <a:spcAft>
                <a:spcPts val="0"/>
              </a:spcAft>
              <a:buClr>
                <a:srgbClr val="007FA3"/>
              </a:buClr>
              <a:buSzPct val="100000"/>
              <a:buFont typeface="Arial"/>
              <a:buChar char="•"/>
            </a:pPr>
            <a:r>
              <a:rPr lang="en-US" sz="1800" b="0" u="none" strike="noStrike" cap="none" dirty="0">
                <a:solidFill>
                  <a:srgbClr val="000000"/>
                </a:solidFill>
                <a:latin typeface="+mn-lt"/>
                <a:sym typeface="Arial"/>
              </a:rPr>
              <a:t>The 13 decision variables are the city to visit next (from cities 0 to 12).</a:t>
            </a:r>
            <a:endParaRPr sz="1800" dirty="0">
              <a:latin typeface="+mn-lt"/>
            </a:endParaRPr>
          </a:p>
          <a:p>
            <a:pPr marL="255650" marR="0" lvl="0" indent="-255650" algn="l" rtl="0">
              <a:spcAft>
                <a:spcPts val="0"/>
              </a:spcAft>
              <a:buClr>
                <a:srgbClr val="007FA3"/>
              </a:buClr>
              <a:buSzPct val="100000"/>
              <a:buFont typeface="Arial"/>
              <a:buChar char="•"/>
            </a:pPr>
            <a:r>
              <a:rPr lang="en-US" sz="1800" b="0" u="none" strike="noStrike" cap="none" dirty="0">
                <a:solidFill>
                  <a:srgbClr val="000000"/>
                </a:solidFill>
                <a:latin typeface="+mn-lt"/>
                <a:sym typeface="Arial"/>
              </a:rPr>
              <a:t>City 13 is assigned to return to city 0.</a:t>
            </a:r>
            <a:endParaRPr sz="1800" dirty="0">
              <a:latin typeface="+mn-lt"/>
            </a:endParaRPr>
          </a:p>
          <a:p>
            <a:pPr marL="255650" marR="0" lvl="0" indent="-255650" algn="l" rtl="0">
              <a:spcAft>
                <a:spcPts val="0"/>
              </a:spcAft>
              <a:buClr>
                <a:srgbClr val="007FA3"/>
              </a:buClr>
              <a:buSzPct val="100000"/>
              <a:buFont typeface="Arial"/>
              <a:buChar char="•"/>
            </a:pPr>
            <a:r>
              <a:rPr lang="en-US" sz="1800" b="0" u="none" strike="noStrike" cap="none" dirty="0">
                <a:solidFill>
                  <a:srgbClr val="000000"/>
                </a:solidFill>
                <a:latin typeface="+mn-lt"/>
                <a:sym typeface="Arial"/>
              </a:rPr>
              <a:t>Use </a:t>
            </a:r>
            <a:r>
              <a:rPr lang="en-US" sz="1800" u="none" strike="noStrike" cap="none" dirty="0">
                <a:solidFill>
                  <a:schemeClr val="tx1"/>
                </a:solidFill>
                <a:latin typeface="+mn-lt"/>
                <a:sym typeface="Arial"/>
              </a:rPr>
              <a:t>the </a:t>
            </a:r>
            <a:r>
              <a:rPr lang="en-US" sz="1800" u="none" strike="noStrike" cap="none" dirty="0" smtClean="0">
                <a:solidFill>
                  <a:schemeClr val="tx1"/>
                </a:solidFill>
                <a:latin typeface="+mn-lt"/>
                <a:sym typeface="Arial"/>
              </a:rPr>
              <a:t>alldifferent </a:t>
            </a:r>
            <a:r>
              <a:rPr lang="en-US" sz="1800" u="none" strike="noStrike" cap="none" dirty="0">
                <a:solidFill>
                  <a:schemeClr val="tx1"/>
                </a:solidFill>
                <a:latin typeface="+mn-lt"/>
                <a:sym typeface="Arial"/>
              </a:rPr>
              <a:t>constraint </a:t>
            </a:r>
            <a:r>
              <a:rPr lang="en-US" sz="1800" b="0" u="none" strike="noStrike" cap="none" dirty="0">
                <a:solidFill>
                  <a:srgbClr val="000000"/>
                </a:solidFill>
                <a:latin typeface="+mn-lt"/>
                <a:sym typeface="Arial"/>
              </a:rPr>
              <a:t>for </a:t>
            </a:r>
            <a:r>
              <a:rPr lang="en-US" sz="1800" b="0" u="none" strike="noStrike" cap="none" dirty="0" smtClean="0">
                <a:solidFill>
                  <a:srgbClr val="000000"/>
                </a:solidFill>
                <a:latin typeface="+mn-lt"/>
                <a:sym typeface="Arial"/>
              </a:rPr>
              <a:t>the 13 decision </a:t>
            </a:r>
            <a:r>
              <a:rPr lang="en-US" sz="1800" b="0" u="none" strike="noStrike" cap="none" dirty="0">
                <a:solidFill>
                  <a:srgbClr val="000000"/>
                </a:solidFill>
                <a:latin typeface="+mn-lt"/>
                <a:sym typeface="Arial"/>
              </a:rPr>
              <a:t>variables so that each city is visited only </a:t>
            </a:r>
            <a:r>
              <a:rPr lang="en-US" sz="1800" b="0" u="none" strike="noStrike" cap="none" dirty="0" smtClean="0">
                <a:solidFill>
                  <a:srgbClr val="000000"/>
                </a:solidFill>
                <a:latin typeface="+mn-lt"/>
                <a:sym typeface="Arial"/>
              </a:rPr>
              <a:t>once.</a:t>
            </a:r>
            <a:endParaRPr sz="1800" dirty="0">
              <a:latin typeface="+mn-lt"/>
            </a:endParaRPr>
          </a:p>
        </p:txBody>
      </p:sp>
      <p:pic>
        <p:nvPicPr>
          <p:cNvPr id="2" name="Picture 3" descr="An excel sheet titled, American Baseball League Intercity Distances, displays two tables. The first table has 14 rows and 15 columns. The columns have the following headings from left to right. Data, Cities, Seattle, Oklahoma, California, Texas, Kansas city, Minnesota, Chicago, Milwaukee, Detroit, Cle Elum, Torrington, Baltimore, New York,. The row entries are as follows. Row 1. 0, Seattle, 0, 678, 954, 1670, 1489, 1399, 1720, 1694, 1932, 2023, 2124, 2334, 2421, 2469. Row 2. 1, Oklahoma, 678, 0, 337, 1467, 1498, 1589, 1846, 1845, 2079, 2161, 2286, 2457, 2586, 2704. Row 3. 2, California, 954, 337, 0, 1246, 1363, 1536, 1745, 1756, 1979, 2053, 2175, 2329, 2475, 2611. Row 4. 3, Texas, 1670, 1467, 1246, 0, 460, 853, 798, 843, 982, 1015, 1186, 1209, 1383, 1555. Row 5. 4, Kansas city, 1489, 1498, 1363, 460, 0, 394, 403, 483, 630, 694, 822, 961, 1113, 1254. Row 6. 5, Minnesota, 1399, 1589, 1536, 853, 394, 0, 334, 297, 528, 622, 780, 936, 1028, 1124. Row 7. 6, Chicago, 1720, 1846, 1745, 798, 403, 334, 0, 74, 235, 307, 430, 621, 740, 867. Row 8. 7, Milwaukee, 1694, 1845, 1756, 843, 483, 297, 74, 0, 237, 328, 434, 641, 746, 860. Row 9. 8, Detroit, 1932, 2079, 1979, 982, 630, 528, 235, 237, 0, 95, 206, 409, 509, 632. Row 10. 9, Cle Elum, 2023, 2161, 2053, 1015, 694, 622, 307, 328, 95, 0, 193, 314, 425, 563. Row 11. 10, Torrington, 2124, 2286, 2175, 1186, 822, 780, 430, 434, 206, 193, 0, 384, 366, 463. Row 12. 11, Baltimore, 2334, 2457, 2329, 1209, 961, 936, 621, 641, 409, 314, 384, 0, 184, 370. Row 13. 12, New York, 2421, 2586, 2475, 1383, 1113, 1028, 740, 746, 509, 425, 366, 184, 0, 187. Row 14. 13, Boston, 2469, 2704, 2611, 1555, 1254, 1124, 867, 860, 632, 563, 463, 370, 187, 0. The second table is titled model. The table has 15 rows and 3 columns. The columns have the following headings from left to right. From, To, Distance. The row entries are as follows. Row 1. 0, Seattle, 1, Oklahoma, 678. Row 2. 1, Oklahoma, 2, California, 337. Row 3. 2, California, 3, Texas, 1246. Row 4. 3, Texas, 4, Kansas city, 460. Row 5. 4, Kansas city, 5, Minnesota, 394. Row 6. 5, Minnesota, 6, Chicago, 334. Row 7. 6, Chicago, 7, Milwaukee, 74. Row 8. 7, Milwaukee, 8, Detroit, 237. Row 9. 8, Detroit, 9, Cle Elum, 95. Row 10. 9, Cle Elum, 10, Torrington, 193. Row 11. 10, Torrington, 11, Baltimore, 384. Row 12. 11, Baltimore, 12, New York, 184. Row 13. 12, New York, 13, Boston, 187. Row 14. 13, Boston, 0, Seattle, 2469. Row 15. Blank, total, 7272."/>
          <p:cNvPicPr>
            <a:picLocks noChangeAspect="1"/>
          </p:cNvPicPr>
          <p:nvPr/>
        </p:nvPicPr>
        <p:blipFill>
          <a:blip r:embed="rId3"/>
          <a:stretch>
            <a:fillRect/>
          </a:stretch>
        </p:blipFill>
        <p:spPr>
          <a:xfrm>
            <a:off x="4701418" y="1787082"/>
            <a:ext cx="3868525" cy="3558155"/>
          </a:xfrm>
          <a:prstGeom prst="rect">
            <a:avLst/>
          </a:prstGeom>
        </p:spPr>
      </p:pic>
    </p:spTree>
    <p:extLst>
      <p:ext uri="{BB962C8B-B14F-4D97-AF65-F5344CB8AC3E}">
        <p14:creationId xmlns:p14="http://schemas.microsoft.com/office/powerpoint/2010/main" val="14675621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14.15: Touring American Baseball League </a:t>
            </a:r>
            <a:r>
              <a:rPr lang="en-US" dirty="0" smtClean="0">
                <a:latin typeface="+mj-lt"/>
              </a:rPr>
              <a:t>Cities </a:t>
            </a:r>
            <a:r>
              <a:rPr lang="en-US" sz="2000" b="0" dirty="0" smtClean="0">
                <a:latin typeface="+mj-lt"/>
              </a:rPr>
              <a:t>(3 of 4)</a:t>
            </a:r>
            <a:endParaRPr sz="2000" b="0" dirty="0">
              <a:latin typeface="+mj-lt"/>
            </a:endParaRPr>
          </a:p>
        </p:txBody>
      </p:sp>
      <p:sp>
        <p:nvSpPr>
          <p:cNvPr id="681" name="Content placeholder 2"/>
          <p:cNvSpPr txBox="1">
            <a:spLocks noGrp="1"/>
          </p:cNvSpPr>
          <p:nvPr>
            <p:ph type="body" idx="1"/>
          </p:nvPr>
        </p:nvSpPr>
        <p:spPr>
          <a:xfrm>
            <a:off x="457200" y="1700398"/>
            <a:ext cx="3465576" cy="804862"/>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ea typeface="Arial"/>
                <a:cs typeface="Arial"/>
                <a:sym typeface="Arial"/>
              </a:rPr>
              <a:t>Spreadsheet formulas</a:t>
            </a:r>
            <a:endParaRPr sz="2400" b="0" i="0" u="none" strike="noStrike" cap="none" dirty="0">
              <a:solidFill>
                <a:srgbClr val="000000"/>
              </a:solidFill>
              <a:latin typeface="+mn-lt"/>
              <a:ea typeface="Arial"/>
              <a:cs typeface="Arial"/>
              <a:sym typeface="Arial"/>
            </a:endParaRPr>
          </a:p>
        </p:txBody>
      </p:sp>
      <p:pic>
        <p:nvPicPr>
          <p:cNvPr id="4" name="Picture 3" descr="An excel sheet titled, American Baseball League Intercity Distances, displays two tables. The first table has 14 rows and 15 columns. The columns have the following headings from left to right. Data, Cities, Seattle, Oklahoma, California, Texas, Kansas city, Minnesota, Chicago, Milwaukee, Detroit, Cle Elum, Torrington, Baltimore, New York,. The row entries are as follows. Row 1. 0, Seattle, 0, 678, 954, 1670, 1489, 1399, 1720, 1694, 1932, 2023, 2124, 2334, 2421, 2469. Row 2. 1, Oklahoma, 678, 0, 337, 1467, 1498, 1589, 1846, 1845, 2079, 2161, 2286, 2457, 2586, 2704. Row 3. 2, California, 954, 337, 0, 1246, 1363, 1536, 1745, 1756, 1979, 2053, 2175, 2329, 2475, 2611. Row 4. 3, Texas, 1670, 1467, 1246, 0, 460, 853, 798, 843, 982, 1015, 1186, 1209, 1383, 1555. Row 5. 4, Kansas city, 1489, 1498, 1363, 460, 0, 394, 403, 483, 630, 694, 822, 961, 1113, 1254. Row 6. 5, Minnesota, 1399, 1589, 1536, 853, 394, 0, 334, 297, 528, 622, 780, 936, 1028, 1124. Row 7. 6, Chicago, 1720, 1846, 1745, 798, 403, 334, 0, 74, 235, 307, 430, 621, 740, 867. Row 8. 7, Milwaukee, 1694, 1845, 1756, 843, 483, 297, 74, 0, 237, 328, 434, 641, 746, 860. Row 9. 8, Detroit, 1932, 2079, 1979, 982, 630, 528, 235, 237, 0, 95, 206, 409, 509, 632. Row 10. 9, Cle Elum, 2023, 2161, 2053, 1015, 694, 622, 307, 328, 95, 0, 193, 314, 425, 563. Row 11. 10, Torrington, 2124, 2286, 2175, 1186, 822, 780, 430, 434, 206, 193, 0, 384, 366, 463. Row 12. 11, Baltimore, 2334, 2457, 2329, 1209, 961, 936, 621, 641, 409, 314, 384, 0, 184, 370. Row 13. 12, New York, 2421, 2586, 2475, 1383, 1113, 1028, 740, 746, 509, 425, 366, 184, 0, 187. Row 14. 13, Boston, 2469, 2704, 2611, 1555, 1254, 1124, 867, 860, 632, 563, 463, 370, 187, 0. The second table is titled model. The table has 15 rows and three columns. The columns have the following headings from left to right. From, To, Distance. The row entries are as follows. Row 1. 0, Seattle, 1, Oklahoma, 678. Row 2. 1, Oklahoma, 2, California, 337. Row 3. 2, California, 3, Texas, 1246. Row 4. 3, Texas, 4, Kansas city, 460. Row 5. 4, Kansas city, 5, Minnesota, 394. Row 6. 5, Minnesota, 6, Chicago, 334. Row 7. 6, Chicago, 7, Milwaukee, 74. Row 8. 7, Milwaukee, 8, Detroit, 237. Row 9. 8, Detroit, 9, Cle Elum, 95. Row 10. 9, Cle Elum, 10, Torrington, 193. Row 11. 10, Torrington, 11, Baltimore, 384. Row 12. 11, Baltimore, 12, New York, 184. Row 13. 12, New York, 13, Boston, 187. Row 14. 13, Boston, 0, Seattle, 2469. Row 15. Blank, total, 7272."/>
          <p:cNvPicPr>
            <a:picLocks noChangeAspect="1"/>
          </p:cNvPicPr>
          <p:nvPr/>
        </p:nvPicPr>
        <p:blipFill>
          <a:blip r:embed="rId3"/>
          <a:stretch>
            <a:fillRect/>
          </a:stretch>
        </p:blipFill>
        <p:spPr>
          <a:xfrm>
            <a:off x="4437004" y="1700398"/>
            <a:ext cx="2284840" cy="2098630"/>
          </a:xfrm>
          <a:prstGeom prst="rect">
            <a:avLst/>
          </a:prstGeom>
        </p:spPr>
      </p:pic>
      <p:pic>
        <p:nvPicPr>
          <p:cNvPr id="3" name="Picture 4" descr="An excel sheet titled, model, displays two tables. The first table has 15 rows and 3 columns. The columns have the following headings from left to right. From, To, and Distance. The row entries are as follows. Row 1. 0, 1, = I n d e x left parenthesis $ D $ 5 and $ Q $ 18, A 23 + 1, B 23 + 1 right parenthesis. Row 2. = B 23, 2, = I n d e x left parenthesis $ D $ 5 and $ Q $ 18, A 24 + 1, B 24 + 1 right parenthesis. Row 3. = B 24, 3, = I n d e x left parenthesis $ D $ 5 and $ Q $ 18, A 25 + 1, B 25 + 1 right parenthesis. Row 4. = B 25, 4, = I n d e x left parenthesis $ D $ 5 and $ Q $ 18, A 26 + 1, B 26 + 1 right parenthesis. Row 5. = B 26, 5, = I n d e x left parenthesis $ D $ 5 and $ Q $ 18, A 27 + 1, B 27 + 1 right parenthesis. Row 6. = B 27, 6, = I n d e x left parenthesis $ D $ 5 and $ Q $ 18, A 28 + 1, B 28 + 1 right parenthesis. Row 7. = B 28, 7, = I n d e x left parenthesis $ D $ 5 and $ Q $ 18, A 29 + 1, B 29 + 1 right parenthesis. Row 8. = B 29, 8, I n d e x left parenthesis $ D $ 5 and $ Q $ 18, A 30 + 1, B 30 + 1 right parenthesis. Row 9. = B 30, 9, I n d e x left parenthesis $ D $ 5 and $ Q $ 18, A 31 + 1, B 31 + 1 right parenthesis. Row 10. = B 31, 10, I n d e x left parenthesis $ D $ 5 and $ Q $ 18, A 32 + 1, B 32 + 1 right parenthesis. Row 11. = B 32, 11, I n d e x left parenthesis $ D $ 5 and $ Q $ 18, A 33 + 1, B 33 + 1 right parenthesis. Row 12. = B 33, 12, I n d e x left parenthesis $ D $ 5 and $ Q $ 18, A 34 + 1, B 34 + 1 right parenthesis. Row 13. = B 34, 13, I n d e x left parenthesis $ D $ 5 and $ Q $ 18, A 35 + 1, B 35 + 1 right parenthesis. Row 14. = B 35, 0, I n d e x left parenthesis $ D $ 5 and $ Q $ 18, A 36 + 1, B 36 + 1 right parenthesis. Row 15. Blank, total, = sum left parenthesis C 23 and C 36 right parenthesis. The second table has 14 rows and 2 columns. The columns have the following headings from left to right. From, and To. The row entries are as follows. Row 1. = v l o o k u p left parenthesis A 23, $ B $ 5 and $ C $ 18, 2 right parenthesis, = v l o o k u p left parenthesis B 23, $ B $ 5 and $ C $ 18, 2 right parenthesis. Row 2. = v l o o k u p left parenthesis A 24, $ B $ 5 and $ C $ 18, 2 right parenthesis, = v l o o k u p left parenthesis B 24, $ B $ 5 and $ C $ 18, 2 right parenthesis. Row 3. = v l o o k u p left parenthesis A 25, $ B $ 5 and $ C $ 18, 2 right parenthesis, = v l o o k u p left parenthesis B 25, $ B $ 5 and $ C $ 18, 2 right parenthesis. Row 4. = v l o o k u p left parenthesis A 26, $ B $ 5 and $ C $ 18, 2 right parenthesis, = v l o o k u p left parenthesis B 26, $ B $ 5 and $ C $ 18, 2 right parenthesis. Row 5. = v l o o k u p left parenthesis A 27, $ B $ 5 and $ C $ 18, 2 right parenthesis, = v l o o k u p left parenthesis B 27, $ B $ 5 and $ C $ 18, 2 right parenthesis. Row 6. = v l o o k u p left parenthesis A 28, $ B $ 5 and $ C $ 18, 2 right parenthesis, = v l o o k u p left parenthesis B 28, $ B $ 5 and $ C $ 18, 2 right parenthesis. Row 7. = v l o o k u p left parenthesis A 29, $ B $ 5 and $ C $ 18, 2 right parenthesis, = v l o o k u p left parenthesis B 29, $ B $ 5 and $ C $ 18, 2 right parenthesis. Row 8. = v l o o k u p left parenthesis A 30, $ B $ 5 and $ C $ 18, 2 right parenthesis, = v l o o k u p left parenthesis B 30, $ B $ 5 and $ C $ 18, 2 right parenthesis. Row 9. = v l o o k u p left parenthesis A 31, $ B $ 5 and $ C $ 18, 2 right parenthesis, = v l o o k u p left parenthesis B 31, $ B $ 5 and $ C $ 18, 2 right parenthesis. Row 10. = v l o o k u p left parenthesis A 32, $ B $ 5 and $ C $ 18, 2 right parenthesis, = v l o o k u p left parenthesis B 32, $ B $ 5 and $ C $ 18, 2 right parenthesis. Row 11. = v l o o k u p left parenthesis A 33, $ B $ 5 and $ C $ 18, 2 right parenthesis, = v l o o k u p left parenthesis B 33, $ B $ 5 and $ C $ 18, 2 right parenthesis. Row 12. = v l o o k u p left parenthesis A 34, $ B $ 5 and $ C $ 18, 2 right parenthesis, = v l o o k u p left parenthesis B 34, $ B $ 5 and $ C $ 18, 2 right parenthesis. Row 13. = v l o o k u p left parenthesis A 35, $ B $ 5 and $ C $ 18, 2 right parenthesis, = v l o o k u p left parenthesis B 35, $ B $ 5 and $ C $ 18, 2 right parenthesis. Row 14. = v l o o k u p left parenthesis A 36, $ B $ 5 and $ C $ 18, 2 right parenthesis, = v l o o k u p left parenthesis B 36, $ B $ 5 and $ C $ 18, 2 right parenthesis."/>
          <p:cNvPicPr>
            <a:picLocks noChangeAspect="1"/>
          </p:cNvPicPr>
          <p:nvPr/>
        </p:nvPicPr>
        <p:blipFill>
          <a:blip r:embed="rId4"/>
          <a:stretch>
            <a:fillRect/>
          </a:stretch>
        </p:blipFill>
        <p:spPr>
          <a:xfrm>
            <a:off x="1889807" y="4092536"/>
            <a:ext cx="5309522" cy="2239088"/>
          </a:xfrm>
          <a:prstGeom prst="rect">
            <a:avLst/>
          </a:prstGeom>
        </p:spPr>
      </p:pic>
    </p:spTree>
    <p:extLst>
      <p:ext uri="{BB962C8B-B14F-4D97-AF65-F5344CB8AC3E}">
        <p14:creationId xmlns:p14="http://schemas.microsoft.com/office/powerpoint/2010/main" val="7131804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14.15: Touring American Baseball League </a:t>
            </a:r>
            <a:r>
              <a:rPr lang="en-US" dirty="0" smtClean="0">
                <a:latin typeface="+mj-lt"/>
              </a:rPr>
              <a:t>Cities </a:t>
            </a:r>
            <a:r>
              <a:rPr lang="en-US" sz="2000" b="0" dirty="0" smtClean="0">
                <a:latin typeface="+mj-lt"/>
              </a:rPr>
              <a:t>(4 of 4)</a:t>
            </a:r>
            <a:endParaRPr sz="2000" b="0" dirty="0">
              <a:latin typeface="+mj-lt"/>
            </a:endParaRPr>
          </a:p>
        </p:txBody>
      </p:sp>
      <p:sp>
        <p:nvSpPr>
          <p:cNvPr id="689" name="Content placeholder 2"/>
          <p:cNvSpPr txBox="1">
            <a:spLocks noGrp="1"/>
          </p:cNvSpPr>
          <p:nvPr>
            <p:ph type="body" idx="1"/>
          </p:nvPr>
        </p:nvSpPr>
        <p:spPr>
          <a:xfrm>
            <a:off x="457200" y="1600200"/>
            <a:ext cx="4267200" cy="54864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Solver model and solution</a:t>
            </a:r>
            <a:endParaRPr sz="2400" b="0" i="0" u="none" strike="noStrike" cap="none" dirty="0">
              <a:solidFill>
                <a:schemeClr val="dk1"/>
              </a:solidFill>
              <a:latin typeface="+mn-lt"/>
              <a:ea typeface="Arial"/>
              <a:cs typeface="Arial"/>
              <a:sym typeface="Arial"/>
            </a:endParaRPr>
          </a:p>
        </p:txBody>
      </p:sp>
      <p:pic>
        <p:nvPicPr>
          <p:cNvPr id="2" name="Picture 1" descr="A dialog box is titled, Solver Parameters, is displayed. An entry box for set objective, containing $ C $ 37 in it. A radio button is selected to minimum. An entry box for by changing variable cells, containing, $ B $ 23 and $ B $ 35. An entry box for by changing variable cells containing, $ B $ 23 and $ B $ 35 = All different in it. A checkbox, Make unconstrained variables non negative, is unchecked. An entry box for Select a solving method, containing Evolutionary in t. The text reads below, solving method, Select the G R G nonlinear engine for solver problems that are smooth nonlinear. Select the L P simplex engine for linear solver problems, and select the evolutionary engine for solver problems that are non smooth. The solve button is highlighted."/>
          <p:cNvPicPr>
            <a:picLocks noChangeAspect="1"/>
          </p:cNvPicPr>
          <p:nvPr/>
        </p:nvPicPr>
        <p:blipFill>
          <a:blip r:embed="rId3"/>
          <a:stretch>
            <a:fillRect/>
          </a:stretch>
        </p:blipFill>
        <p:spPr>
          <a:xfrm>
            <a:off x="673718" y="2351789"/>
            <a:ext cx="3846355" cy="3635748"/>
          </a:xfrm>
          <a:prstGeom prst="rect">
            <a:avLst/>
          </a:prstGeom>
        </p:spPr>
      </p:pic>
      <p:pic>
        <p:nvPicPr>
          <p:cNvPr id="4" name="Picture 3" descr="An excel sheet titled, model, displays a table. The table has 15 rows and three columns. The columns have the following headings from left to right. From, To, Distance. The row entries are as follows. Row 1. 0,Seattle 1, Oklahoma, 678. Row 2. 1, Oklahoma, 2, California, 337. Row 3. 2, California, 3, Texas, 1246. Row 4. 3, Texas, 4, Kansas city, 460. Row 5. 4, Kansas city, 6, Chicago, 403. Row 6. 6, Chicago, 9, Cle Elum, 307. Row 7. 9, Cle Elum, 11, Baltimore, 314. Row 8. 11, Baltimore, 12, New York, 184. Row 9. 12, New York, 13, Boston, 187. Row 10. 13, Boston, 10, Torrington, 463. Row 11. 10, Torrington, 8, Detroit, 206. Row 12. 8, Detroit, 7, Milwaukee, 237. Row 13. 7, Milwaukee, 5, Minnesota, 297. Row 14. 5, Minnesota, 0, Seattle, 1399. Row 15. Blank, Total, 6718."/>
          <p:cNvPicPr>
            <a:picLocks noChangeAspect="1"/>
          </p:cNvPicPr>
          <p:nvPr/>
        </p:nvPicPr>
        <p:blipFill>
          <a:blip r:embed="rId4"/>
          <a:stretch>
            <a:fillRect/>
          </a:stretch>
        </p:blipFill>
        <p:spPr>
          <a:xfrm>
            <a:off x="4893838" y="2360933"/>
            <a:ext cx="3269956" cy="3635748"/>
          </a:xfrm>
          <a:prstGeom prst="rect">
            <a:avLst/>
          </a:prstGeom>
        </p:spPr>
      </p:pic>
    </p:spTree>
    <p:extLst>
      <p:ext uri="{BB962C8B-B14F-4D97-AF65-F5344CB8AC3E}">
        <p14:creationId xmlns:p14="http://schemas.microsoft.com/office/powerpoint/2010/main" val="606146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Title 1"/>
          <p:cNvSpPr txBox="1">
            <a:spLocks noGrp="1"/>
          </p:cNvSpPr>
          <p:nvPr>
            <p:ph type="title"/>
          </p:nvPr>
        </p:nvSpPr>
        <p:spPr>
          <a:xfrm>
            <a:off x="466344" y="123932"/>
            <a:ext cx="8302752" cy="1097280"/>
          </a:xfrm>
          <a:prstGeom prst="rect">
            <a:avLst/>
          </a:prstGeom>
          <a:noFill/>
          <a:ln>
            <a:noFill/>
          </a:ln>
        </p:spPr>
        <p:txBody>
          <a:bodyPr spcFirstLastPara="1" wrap="square" lIns="0" tIns="91425" rIns="0" bIns="0" anchor="b" anchorCtr="0">
            <a:noAutofit/>
          </a:bodyPr>
          <a:lstStyle/>
          <a:p>
            <a:pPr lvl="0"/>
            <a:r>
              <a:rPr lang="en-US" dirty="0">
                <a:latin typeface="+mj-lt"/>
              </a:rPr>
              <a:t>Example 14.1: Sklenka Skis Revisited </a:t>
            </a:r>
            <a:r>
              <a:rPr lang="en-US" sz="2000" b="0" dirty="0" smtClean="0">
                <a:latin typeface="+mj-lt"/>
              </a:rPr>
              <a:t>(3 </a:t>
            </a:r>
            <a:r>
              <a:rPr lang="en-US" sz="2000" b="0" dirty="0">
                <a:latin typeface="+mj-lt"/>
              </a:rPr>
              <a:t>of 3)</a:t>
            </a:r>
            <a:endParaRPr sz="2000" b="0" i="0" u="none" strike="noStrike" cap="none" dirty="0">
              <a:solidFill>
                <a:srgbClr val="007FA3"/>
              </a:solidFill>
              <a:latin typeface="+mj-lt"/>
              <a:sym typeface="Arial"/>
            </a:endParaRPr>
          </a:p>
        </p:txBody>
      </p:sp>
      <p:sp>
        <p:nvSpPr>
          <p:cNvPr id="259" name="Content placeholder 2"/>
          <p:cNvSpPr txBox="1">
            <a:spLocks noGrp="1"/>
          </p:cNvSpPr>
          <p:nvPr>
            <p:ph type="body" idx="1"/>
          </p:nvPr>
        </p:nvSpPr>
        <p:spPr>
          <a:xfrm>
            <a:off x="457200" y="1608136"/>
            <a:ext cx="2209800" cy="2963863"/>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Graphical illustration of optimal integer solution</a:t>
            </a:r>
            <a:endParaRPr sz="2000" dirty="0">
              <a:latin typeface="+mn-lt"/>
            </a:endParaRPr>
          </a:p>
          <a:p>
            <a:pPr marL="255650" marR="0" lvl="0" indent="-255650" algn="l" rtl="0">
              <a:spcAft>
                <a:spcPts val="0"/>
              </a:spcAft>
              <a:buClr>
                <a:srgbClr val="007FA3"/>
              </a:buClr>
              <a:buSzPts val="2000"/>
              <a:buFont typeface="Arial"/>
              <a:buChar char="•"/>
            </a:pPr>
            <a:r>
              <a:rPr lang="en-US" sz="2000" b="0" i="0" u="none" strike="noStrike" cap="none" dirty="0">
                <a:solidFill>
                  <a:srgbClr val="000000"/>
                </a:solidFill>
                <a:latin typeface="+mn-lt"/>
                <a:sym typeface="Arial"/>
              </a:rPr>
              <a:t>Note that rounding the original solution is not optimal.</a:t>
            </a:r>
            <a:endParaRPr sz="2000" dirty="0">
              <a:latin typeface="+mn-lt"/>
            </a:endParaRPr>
          </a:p>
        </p:txBody>
      </p:sp>
      <p:pic>
        <p:nvPicPr>
          <p:cNvPr id="2" name="Picture 1" descr="A graph plots Deer Crest versus Jordanelle. The vertical axis ranges from 0 to 25 in increments of 1. The horizontal axis ranges from 0 to 25 in increments of 1.The graph displays 3 solid lines and 1 dashed line. Fabrication is a falling line from (0, 21) to (24, 0). Finishing is a falling line from (0, 14) to (21, 0). Market mix is a rising line from (0, 0) to (12.5, 25). A triangular region, bounded by the lines, market mix, finishing, and the y axis, has vertices at (0, 0), (0, 14), and (5.25, 10.5). The following data points are plotted as follows. (0, 0), (0, 1), (0, 2), (0, 3), (0, 4), (0, 5), (0, 6), (0, 7), (0, 8), (0, 9), (0, 10), (0, 11), (0, 12), (0, 13), (0, 14), (1, 2), (1, 3), (1, 4), (1, 5), (1, 6), (1, 7), (1, 8), (1, 9), (1, 10), (1, 11), (1, 12), (1, 13), (2, 3), (2, 4), (2, 5), (2, 6), (2, 7), (2, 8), (2, 9), (2, 10), (2, 11), (2, 12), (3, 6), (3, 7), (3, 8), (3, 9) , (3, 10), (3, 11), (3, 12), (4, 8), (4, 9), (4, 10), (4, 11), and (5, 10). The point (3, 12) is identified as the optimal integer solution. A dashed line, indicating the increase in profit, falls from (0, 14) to (18.5, 0) and is labeled, P = 930."/>
          <p:cNvPicPr>
            <a:picLocks noChangeAspect="1"/>
          </p:cNvPicPr>
          <p:nvPr/>
        </p:nvPicPr>
        <p:blipFill>
          <a:blip r:embed="rId3"/>
          <a:stretch>
            <a:fillRect/>
          </a:stretch>
        </p:blipFill>
        <p:spPr>
          <a:xfrm>
            <a:off x="2872368" y="1600329"/>
            <a:ext cx="5392656" cy="341959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14.2</a:t>
            </a:r>
            <a:r>
              <a:rPr lang="en-US" sz="3600" b="1" i="0" u="none" strike="noStrike" cap="none" dirty="0">
                <a:solidFill>
                  <a:srgbClr val="007FA3"/>
                </a:solidFill>
                <a:latin typeface="+mj-lt"/>
                <a:ea typeface="Arial"/>
                <a:cs typeface="Arial"/>
                <a:sym typeface="Arial"/>
              </a:rPr>
              <a:t>: A Cutting-Stock </a:t>
            </a:r>
            <a:r>
              <a:rPr lang="en-US" sz="3600" b="1" i="0" u="none" strike="noStrike" cap="none" dirty="0" smtClean="0">
                <a:solidFill>
                  <a:srgbClr val="007FA3"/>
                </a:solidFill>
                <a:latin typeface="+mj-lt"/>
                <a:ea typeface="Arial"/>
                <a:cs typeface="Arial"/>
                <a:sym typeface="Arial"/>
              </a:rPr>
              <a:t>Problem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272" name="Content placeholder 2"/>
          <p:cNvSpPr txBox="1">
            <a:spLocks noGrp="1"/>
          </p:cNvSpPr>
          <p:nvPr>
            <p:ph type="body" idx="1"/>
          </p:nvPr>
        </p:nvSpPr>
        <p:spPr>
          <a:xfrm>
            <a:off x="457200" y="1600200"/>
            <a:ext cx="8229600" cy="1088136"/>
          </a:xfrm>
          <a:prstGeom prst="rect">
            <a:avLst/>
          </a:prstGeom>
          <a:noFill/>
          <a:ln>
            <a:noFill/>
          </a:ln>
        </p:spPr>
        <p:txBody>
          <a:bodyPr spcFirstLastPara="1" wrap="square" lIns="91425" tIns="91425" rIns="91425" bIns="91425" anchor="t" anchorCtr="0">
            <a:noAutofit/>
          </a:bodyPr>
          <a:lstStyle/>
          <a:p>
            <a:pPr marL="255650" lvl="0" indent="-255650">
              <a:spcBef>
                <a:spcPts val="0"/>
              </a:spcBef>
              <a:buSzPct val="100000"/>
            </a:pPr>
            <a:r>
              <a:rPr lang="en-US" dirty="0">
                <a:solidFill>
                  <a:srgbClr val="000000"/>
                </a:solidFill>
                <a:latin typeface="+mn-lt"/>
              </a:rPr>
              <a:t>A company makes 110-inch wide rolls of thin sheet metal and slices them in smaller rolls of 12, 15, and 30 inches.</a:t>
            </a:r>
          </a:p>
          <a:p>
            <a:pPr marL="255650" lvl="0" indent="-255650">
              <a:spcBef>
                <a:spcPts val="0"/>
              </a:spcBef>
              <a:buSzPct val="100000"/>
            </a:pPr>
            <a:r>
              <a:rPr lang="en-US" dirty="0">
                <a:solidFill>
                  <a:srgbClr val="000000"/>
                </a:solidFill>
                <a:latin typeface="+mn-lt"/>
              </a:rPr>
              <a:t>A cutting pattern is a configuration of the number of smaller rolls of each type that are cut from the raw stock. Six different cutting patterns are used.</a:t>
            </a:r>
          </a:p>
        </p:txBody>
      </p:sp>
      <p:sp>
        <p:nvSpPr>
          <p:cNvPr id="274" name="Content placeholder 4"/>
          <p:cNvSpPr txBox="1">
            <a:spLocks noGrp="1"/>
          </p:cNvSpPr>
          <p:nvPr>
            <p:ph type="body" idx="2"/>
          </p:nvPr>
        </p:nvSpPr>
        <p:spPr>
          <a:xfrm>
            <a:off x="3701552" y="2858883"/>
            <a:ext cx="1684264" cy="292731"/>
          </a:xfrm>
          <a:prstGeom prst="rect">
            <a:avLst/>
          </a:prstGeom>
          <a:noFill/>
          <a:ln>
            <a:noFill/>
          </a:ln>
        </p:spPr>
        <p:txBody>
          <a:bodyPr spcFirstLastPara="1" wrap="square" lIns="0" tIns="0" rIns="0" bIns="0" anchor="t" anchorCtr="0">
            <a:noAutofit/>
          </a:bodyPr>
          <a:lstStyle/>
          <a:p>
            <a:pPr marL="0" indent="0">
              <a:spcBef>
                <a:spcPts val="0"/>
              </a:spcBef>
              <a:buNone/>
            </a:pPr>
            <a:r>
              <a:rPr lang="en-US" b="1" dirty="0">
                <a:latin typeface="+mn-lt"/>
              </a:rPr>
              <a:t>Size of End Item</a:t>
            </a:r>
          </a:p>
        </p:txBody>
      </p:sp>
      <p:graphicFrame>
        <p:nvGraphicFramePr>
          <p:cNvPr id="8" name="Table 12"/>
          <p:cNvGraphicFramePr>
            <a:graphicFrameLocks noGrp="1"/>
          </p:cNvGraphicFramePr>
          <p:nvPr>
            <p:extLst>
              <p:ext uri="{D42A27DB-BD31-4B8C-83A1-F6EECF244321}">
                <p14:modId xmlns:p14="http://schemas.microsoft.com/office/powerpoint/2010/main" val="3278895486"/>
              </p:ext>
            </p:extLst>
          </p:nvPr>
        </p:nvGraphicFramePr>
        <p:xfrm>
          <a:off x="2976372" y="3243242"/>
          <a:ext cx="3191257" cy="1724829"/>
        </p:xfrm>
        <a:graphic>
          <a:graphicData uri="http://schemas.openxmlformats.org/drawingml/2006/table">
            <a:tbl>
              <a:tblPr firstRow="1" bandRow="1">
                <a:tableStyleId>{2626F284-F7EC-42E9-9938-AED5D68F1493}</a:tableStyleId>
              </a:tblPr>
              <a:tblGrid>
                <a:gridCol w="694945">
                  <a:extLst>
                    <a:ext uri="{9D8B030D-6E8A-4147-A177-3AD203B41FA5}">
                      <a16:colId xmlns:a16="http://schemas.microsoft.com/office/drawing/2014/main" val="3053889276"/>
                    </a:ext>
                  </a:extLst>
                </a:gridCol>
                <a:gridCol w="557784">
                  <a:extLst>
                    <a:ext uri="{9D8B030D-6E8A-4147-A177-3AD203B41FA5}">
                      <a16:colId xmlns:a16="http://schemas.microsoft.com/office/drawing/2014/main" val="2028246098"/>
                    </a:ext>
                  </a:extLst>
                </a:gridCol>
                <a:gridCol w="585216">
                  <a:extLst>
                    <a:ext uri="{9D8B030D-6E8A-4147-A177-3AD203B41FA5}">
                      <a16:colId xmlns:a16="http://schemas.microsoft.com/office/drawing/2014/main" val="1633945697"/>
                    </a:ext>
                  </a:extLst>
                </a:gridCol>
                <a:gridCol w="621792">
                  <a:extLst>
                    <a:ext uri="{9D8B030D-6E8A-4147-A177-3AD203B41FA5}">
                      <a16:colId xmlns:a16="http://schemas.microsoft.com/office/drawing/2014/main" val="1654886707"/>
                    </a:ext>
                  </a:extLst>
                </a:gridCol>
                <a:gridCol w="731520">
                  <a:extLst>
                    <a:ext uri="{9D8B030D-6E8A-4147-A177-3AD203B41FA5}">
                      <a16:colId xmlns:a16="http://schemas.microsoft.com/office/drawing/2014/main" val="3709412494"/>
                    </a:ext>
                  </a:extLst>
                </a:gridCol>
              </a:tblGrid>
              <a:tr h="255693">
                <a:tc>
                  <a:txBody>
                    <a:bodyPr/>
                    <a:lstStyle/>
                    <a:p>
                      <a:r>
                        <a:rPr lang="en-US" sz="1000" b="1" dirty="0" smtClean="0">
                          <a:solidFill>
                            <a:schemeClr val="tx1"/>
                          </a:solidFill>
                          <a:latin typeface="+mn-lt"/>
                        </a:rPr>
                        <a:t>Pattern</a:t>
                      </a:r>
                      <a:endParaRPr lang="en-US" sz="10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solidFill>
                            <a:schemeClr val="tx1"/>
                          </a:solidFill>
                          <a:latin typeface="+mn-lt"/>
                        </a:rPr>
                        <a:t>12 </a:t>
                      </a:r>
                      <a:r>
                        <a:rPr kumimoji="0" lang="en-US" sz="1000" b="1" i="0" u="none" strike="noStrike" kern="0" cap="none" spc="0" normalizeH="0" baseline="0" noProof="0" dirty="0" smtClean="0">
                          <a:ln>
                            <a:noFill/>
                          </a:ln>
                          <a:solidFill>
                            <a:srgbClr val="000000"/>
                          </a:solidFill>
                          <a:effectLst/>
                          <a:uLnTx/>
                          <a:uFillTx/>
                          <a:latin typeface="Arial"/>
                          <a:cs typeface="Arial"/>
                          <a:sym typeface="Arial"/>
                        </a:rPr>
                        <a:t>in</a:t>
                      </a:r>
                      <a:r>
                        <a:rPr kumimoji="0" lang="en-US" sz="100" b="1" i="0" u="none" strike="noStrike" kern="0" cap="none" spc="0" normalizeH="0" baseline="0" noProof="0" dirty="0" smtClean="0">
                          <a:ln>
                            <a:noFill/>
                          </a:ln>
                          <a:solidFill>
                            <a:srgbClr val="FFFFFF"/>
                          </a:solidFill>
                          <a:effectLst/>
                          <a:uLnTx/>
                          <a:uFillTx/>
                          <a:latin typeface="Arial"/>
                          <a:cs typeface="Arial"/>
                          <a:sym typeface="Arial"/>
                        </a:rPr>
                        <a:t>ches</a:t>
                      </a:r>
                      <a:r>
                        <a:rPr kumimoji="0" lang="en-US" sz="1000" b="1" i="0" u="none" strike="noStrike" kern="0" cap="none" spc="0" normalizeH="0" baseline="0" noProof="0" dirty="0" smtClean="0">
                          <a:ln>
                            <a:noFill/>
                          </a:ln>
                          <a:solidFill>
                            <a:srgbClr val="000000"/>
                          </a:solidFill>
                          <a:effectLst/>
                          <a:uLnTx/>
                          <a:uFillTx/>
                          <a:latin typeface="Arial"/>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solidFill>
                            <a:schemeClr val="tx1"/>
                          </a:solidFill>
                          <a:latin typeface="+mn-lt"/>
                        </a:rPr>
                        <a:t>15 </a:t>
                      </a:r>
                      <a:r>
                        <a:rPr kumimoji="0" lang="en-US" sz="1000" b="1" i="0" u="none" strike="noStrike" kern="0" cap="none" spc="0" normalizeH="0" baseline="0" noProof="0" dirty="0" smtClean="0">
                          <a:ln>
                            <a:noFill/>
                          </a:ln>
                          <a:solidFill>
                            <a:srgbClr val="000000"/>
                          </a:solidFill>
                          <a:effectLst/>
                          <a:uLnTx/>
                          <a:uFillTx/>
                          <a:latin typeface="+mn-lt"/>
                          <a:cs typeface="Arial"/>
                          <a:sym typeface="Arial"/>
                        </a:rPr>
                        <a:t>in</a:t>
                      </a:r>
                      <a:r>
                        <a:rPr kumimoji="0" lang="en-US" sz="100" b="1" i="0" u="none" strike="noStrike" kern="0" cap="none" spc="0" normalizeH="0" baseline="0" noProof="0" dirty="0" smtClean="0">
                          <a:ln>
                            <a:noFill/>
                          </a:ln>
                          <a:solidFill>
                            <a:srgbClr val="FFFFFF"/>
                          </a:solidFill>
                          <a:effectLst/>
                          <a:uLnTx/>
                          <a:uFillTx/>
                          <a:latin typeface="+mn-lt"/>
                          <a:cs typeface="Arial"/>
                          <a:sym typeface="Arial"/>
                        </a:rPr>
                        <a:t>ches</a:t>
                      </a:r>
                      <a:r>
                        <a:rPr kumimoji="0" lang="en-US" sz="1000" b="1" i="0" u="none" strike="noStrike" kern="0" cap="none" spc="0" normalizeH="0" baseline="0" noProof="0" dirty="0" smtClean="0">
                          <a:ln>
                            <a:noFill/>
                          </a:ln>
                          <a:solidFill>
                            <a:srgbClr val="000000"/>
                          </a:solidFill>
                          <a:effectLst/>
                          <a:uLnTx/>
                          <a:uFillTx/>
                          <a:latin typeface="+mn-lt"/>
                          <a:cs typeface="Arial"/>
                          <a:sym typeface="Arial"/>
                        </a:rPr>
                        <a:t>.</a:t>
                      </a:r>
                      <a:endParaRPr kumimoji="0" lang="en-US" sz="1000" b="1" i="0" u="none" strike="noStrike" kern="0" cap="none" spc="0" normalizeH="0" baseline="0" noProof="0" dirty="0">
                        <a:ln>
                          <a:noFill/>
                        </a:ln>
                        <a:solidFill>
                          <a:srgbClr val="000000"/>
                        </a:solidFill>
                        <a:effectLst/>
                        <a:uLnTx/>
                        <a:uFillTx/>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solidFill>
                            <a:schemeClr val="tx1"/>
                          </a:solidFill>
                          <a:latin typeface="+mn-lt"/>
                        </a:rPr>
                        <a:t>30 </a:t>
                      </a:r>
                      <a:r>
                        <a:rPr kumimoji="0" lang="en-US" sz="1000" b="1" i="0" u="none" strike="noStrike" kern="0" cap="none" spc="0" normalizeH="0" baseline="0" noProof="0" dirty="0" smtClean="0">
                          <a:ln>
                            <a:noFill/>
                          </a:ln>
                          <a:solidFill>
                            <a:srgbClr val="000000"/>
                          </a:solidFill>
                          <a:effectLst/>
                          <a:uLnTx/>
                          <a:uFillTx/>
                          <a:latin typeface="Arial"/>
                          <a:cs typeface="Arial"/>
                          <a:sym typeface="Arial"/>
                        </a:rPr>
                        <a:t>in</a:t>
                      </a:r>
                      <a:r>
                        <a:rPr kumimoji="0" lang="en-US" sz="100" b="1" i="0" u="none" strike="noStrike" kern="0" cap="none" spc="0" normalizeH="0" baseline="0" noProof="0" dirty="0" smtClean="0">
                          <a:ln>
                            <a:noFill/>
                          </a:ln>
                          <a:solidFill>
                            <a:srgbClr val="FFFFFF"/>
                          </a:solidFill>
                          <a:effectLst/>
                          <a:uLnTx/>
                          <a:uFillTx/>
                          <a:latin typeface="Arial"/>
                          <a:cs typeface="Arial"/>
                          <a:sym typeface="Arial"/>
                        </a:rPr>
                        <a:t>ches</a:t>
                      </a:r>
                      <a:r>
                        <a:rPr kumimoji="0" lang="en-US" sz="1000" b="1" i="0" u="none" strike="noStrike" kern="0" cap="none" spc="0" normalizeH="0" baseline="0" noProof="0" dirty="0" smtClean="0">
                          <a:ln>
                            <a:noFill/>
                          </a:ln>
                          <a:solidFill>
                            <a:srgbClr val="000000"/>
                          </a:solidFill>
                          <a:effectLst/>
                          <a:uLnTx/>
                          <a:uFillTx/>
                          <a:latin typeface="Arial"/>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b="1" dirty="0" smtClean="0">
                          <a:solidFill>
                            <a:schemeClr val="tx1"/>
                          </a:solidFill>
                          <a:latin typeface="+mn-lt"/>
                        </a:rPr>
                        <a:t>Scrap</a:t>
                      </a:r>
                      <a:endParaRPr lang="en-US" sz="10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173832707"/>
                  </a:ext>
                </a:extLst>
              </a:tr>
              <a:tr h="219456">
                <a:tc>
                  <a:txBody>
                    <a:bodyPr/>
                    <a:lstStyle/>
                    <a:p>
                      <a:r>
                        <a:rPr lang="en-US" sz="1000" dirty="0" smtClean="0">
                          <a:solidFill>
                            <a:schemeClr val="tx1"/>
                          </a:solidFill>
                          <a:latin typeface="+mn-lt"/>
                        </a:rPr>
                        <a:t>1</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7</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5 in</a:t>
                      </a:r>
                      <a:r>
                        <a:rPr lang="en-US" sz="100" dirty="0" smtClean="0">
                          <a:solidFill>
                            <a:schemeClr val="bg1"/>
                          </a:solidFill>
                          <a:latin typeface="+mn-lt"/>
                        </a:rPr>
                        <a:t>ches</a:t>
                      </a:r>
                      <a:r>
                        <a:rPr lang="en-US" sz="1000" dirty="0" smtClean="0">
                          <a:solidFill>
                            <a:schemeClr val="tx1"/>
                          </a:solidFill>
                          <a:latin typeface="+mn-lt"/>
                        </a:rPr>
                        <a:t>.</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3395269842"/>
                  </a:ext>
                </a:extLst>
              </a:tr>
              <a:tr h="228600">
                <a:tc>
                  <a:txBody>
                    <a:bodyPr/>
                    <a:lstStyle/>
                    <a:p>
                      <a:r>
                        <a:rPr lang="en-US" sz="1000" dirty="0" smtClean="0">
                          <a:solidFill>
                            <a:schemeClr val="tx1"/>
                          </a:solidFill>
                          <a:latin typeface="+mn-lt"/>
                        </a:rPr>
                        <a:t>2</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1</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3</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smtClean="0">
                          <a:ln>
                            <a:noFill/>
                          </a:ln>
                          <a:solidFill>
                            <a:srgbClr val="000000"/>
                          </a:solidFill>
                          <a:effectLst/>
                          <a:uLnTx/>
                          <a:uFillTx/>
                          <a:latin typeface="+mn-lt"/>
                          <a:cs typeface="Arial"/>
                          <a:sym typeface="Arial"/>
                        </a:rPr>
                        <a:t>5 </a:t>
                      </a:r>
                      <a:r>
                        <a:rPr kumimoji="0" lang="en-US" sz="1000" b="0" i="0" u="none" strike="noStrike" kern="0" cap="none" spc="0" normalizeH="0" baseline="0" noProof="0" dirty="0" smtClean="0">
                          <a:ln>
                            <a:noFill/>
                          </a:ln>
                          <a:solidFill>
                            <a:srgbClr val="000000"/>
                          </a:solidFill>
                          <a:effectLst/>
                          <a:uLnTx/>
                          <a:uFillTx/>
                          <a:latin typeface="Arial"/>
                          <a:cs typeface="Arial"/>
                          <a:sym typeface="Arial"/>
                        </a:rPr>
                        <a:t>in</a:t>
                      </a:r>
                      <a:r>
                        <a:rPr kumimoji="0" lang="en-US" sz="100" b="0" i="0" u="none" strike="noStrike" kern="0" cap="none" spc="0" normalizeH="0" baseline="0" noProof="0" dirty="0" smtClean="0">
                          <a:ln>
                            <a:noFill/>
                          </a:ln>
                          <a:solidFill>
                            <a:srgbClr val="FFFFFF"/>
                          </a:solidFill>
                          <a:effectLst/>
                          <a:uLnTx/>
                          <a:uFillTx/>
                          <a:latin typeface="Arial"/>
                          <a:cs typeface="Arial"/>
                          <a:sym typeface="Arial"/>
                        </a:rPr>
                        <a:t>ches</a:t>
                      </a:r>
                      <a:r>
                        <a:rPr kumimoji="0" lang="en-US" sz="1000" b="0" i="0" u="none" strike="noStrike" kern="0" cap="none" spc="0" normalizeH="0" baseline="0" noProof="0" dirty="0" smtClean="0">
                          <a:ln>
                            <a:noFill/>
                          </a:ln>
                          <a:solidFill>
                            <a:srgbClr val="000000"/>
                          </a:solidFill>
                          <a:effectLst/>
                          <a:uLnTx/>
                          <a:uFillTx/>
                          <a:latin typeface="Arial"/>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064635634"/>
                  </a:ext>
                </a:extLst>
              </a:tr>
              <a:tr h="249936">
                <a:tc>
                  <a:txBody>
                    <a:bodyPr/>
                    <a:lstStyle/>
                    <a:p>
                      <a:r>
                        <a:rPr lang="en-US" sz="1000" dirty="0" smtClean="0">
                          <a:solidFill>
                            <a:schemeClr val="tx1"/>
                          </a:solidFill>
                          <a:latin typeface="+mn-lt"/>
                        </a:rPr>
                        <a:t>3</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1</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3</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smtClean="0">
                          <a:ln>
                            <a:noFill/>
                          </a:ln>
                          <a:solidFill>
                            <a:srgbClr val="000000"/>
                          </a:solidFill>
                          <a:effectLst/>
                          <a:uLnTx/>
                          <a:uFillTx/>
                          <a:latin typeface="+mn-lt"/>
                          <a:cs typeface="Arial"/>
                          <a:sym typeface="Arial"/>
                        </a:rPr>
                        <a:t>8 </a:t>
                      </a:r>
                      <a:r>
                        <a:rPr kumimoji="0" lang="en-US" sz="1000" b="0" i="0" u="none" strike="noStrike" kern="0" cap="none" spc="0" normalizeH="0" baseline="0" noProof="0" dirty="0" smtClean="0">
                          <a:ln>
                            <a:noFill/>
                          </a:ln>
                          <a:solidFill>
                            <a:srgbClr val="000000"/>
                          </a:solidFill>
                          <a:effectLst/>
                          <a:uLnTx/>
                          <a:uFillTx/>
                          <a:latin typeface="Arial"/>
                          <a:cs typeface="Arial"/>
                          <a:sym typeface="Arial"/>
                        </a:rPr>
                        <a:t>in</a:t>
                      </a:r>
                      <a:r>
                        <a:rPr kumimoji="0" lang="en-US" sz="100" b="0" i="0" u="none" strike="noStrike" kern="0" cap="none" spc="0" normalizeH="0" baseline="0" noProof="0" dirty="0" smtClean="0">
                          <a:ln>
                            <a:noFill/>
                          </a:ln>
                          <a:solidFill>
                            <a:srgbClr val="FFFFFF"/>
                          </a:solidFill>
                          <a:effectLst/>
                          <a:uLnTx/>
                          <a:uFillTx/>
                          <a:latin typeface="Arial"/>
                          <a:cs typeface="Arial"/>
                          <a:sym typeface="Arial"/>
                        </a:rPr>
                        <a:t>ches</a:t>
                      </a:r>
                      <a:r>
                        <a:rPr kumimoji="0" lang="en-US" sz="1000" b="0" i="0" u="none" strike="noStrike" kern="0" cap="none" spc="0" normalizeH="0" baseline="0" noProof="0" dirty="0" smtClean="0">
                          <a:ln>
                            <a:noFill/>
                          </a:ln>
                          <a:solidFill>
                            <a:srgbClr val="000000"/>
                          </a:solidFill>
                          <a:effectLst/>
                          <a:uLnTx/>
                          <a:uFillTx/>
                          <a:latin typeface="Arial"/>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3169194658"/>
                  </a:ext>
                </a:extLst>
              </a:tr>
              <a:tr h="228600">
                <a:tc>
                  <a:txBody>
                    <a:bodyPr/>
                    <a:lstStyle/>
                    <a:p>
                      <a:r>
                        <a:rPr lang="en-US" sz="1000" dirty="0" smtClean="0">
                          <a:solidFill>
                            <a:schemeClr val="tx1"/>
                          </a:solidFill>
                          <a:latin typeface="+mn-lt"/>
                        </a:rPr>
                        <a:t>4</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9</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smtClean="0">
                          <a:ln>
                            <a:noFill/>
                          </a:ln>
                          <a:solidFill>
                            <a:srgbClr val="000000"/>
                          </a:solidFill>
                          <a:effectLst/>
                          <a:uLnTx/>
                          <a:uFillTx/>
                          <a:latin typeface="+mn-lt"/>
                          <a:cs typeface="Arial"/>
                          <a:sym typeface="Arial"/>
                        </a:rPr>
                        <a:t>2 </a:t>
                      </a:r>
                      <a:r>
                        <a:rPr kumimoji="0" lang="en-US" sz="1000" b="0" i="0" u="none" strike="noStrike" kern="0" cap="none" spc="0" normalizeH="0" baseline="0" noProof="0" dirty="0" smtClean="0">
                          <a:ln>
                            <a:noFill/>
                          </a:ln>
                          <a:solidFill>
                            <a:srgbClr val="000000"/>
                          </a:solidFill>
                          <a:effectLst/>
                          <a:uLnTx/>
                          <a:uFillTx/>
                          <a:latin typeface="Arial"/>
                          <a:cs typeface="Arial"/>
                          <a:sym typeface="Arial"/>
                        </a:rPr>
                        <a:t>in</a:t>
                      </a:r>
                      <a:r>
                        <a:rPr kumimoji="0" lang="en-US" sz="100" b="0" i="0" u="none" strike="noStrike" kern="0" cap="none" spc="0" normalizeH="0" baseline="0" noProof="0" dirty="0" smtClean="0">
                          <a:ln>
                            <a:noFill/>
                          </a:ln>
                          <a:solidFill>
                            <a:srgbClr val="FFFFFF"/>
                          </a:solidFill>
                          <a:effectLst/>
                          <a:uLnTx/>
                          <a:uFillTx/>
                          <a:latin typeface="Arial"/>
                          <a:cs typeface="Arial"/>
                          <a:sym typeface="Arial"/>
                        </a:rPr>
                        <a:t>ches</a:t>
                      </a:r>
                      <a:r>
                        <a:rPr kumimoji="0" lang="en-US" sz="1000" b="0" i="0" u="none" strike="noStrike" kern="0" cap="none" spc="0" normalizeH="0" baseline="0" noProof="0" dirty="0" smtClean="0">
                          <a:ln>
                            <a:noFill/>
                          </a:ln>
                          <a:solidFill>
                            <a:srgbClr val="000000"/>
                          </a:solidFill>
                          <a:effectLst/>
                          <a:uLnTx/>
                          <a:uFillTx/>
                          <a:latin typeface="Arial"/>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641407159"/>
                  </a:ext>
                </a:extLst>
              </a:tr>
              <a:tr h="231648">
                <a:tc>
                  <a:txBody>
                    <a:bodyPr/>
                    <a:lstStyle/>
                    <a:p>
                      <a:r>
                        <a:rPr lang="en-US" sz="1000" dirty="0" smtClean="0">
                          <a:solidFill>
                            <a:schemeClr val="tx1"/>
                          </a:solidFill>
                          <a:latin typeface="+mn-lt"/>
                        </a:rPr>
                        <a:t>5</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2</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1</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2</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smtClean="0">
                          <a:ln>
                            <a:noFill/>
                          </a:ln>
                          <a:solidFill>
                            <a:srgbClr val="000000"/>
                          </a:solidFill>
                          <a:effectLst/>
                          <a:uLnTx/>
                          <a:uFillTx/>
                          <a:latin typeface="Arial"/>
                          <a:cs typeface="Arial"/>
                          <a:sym typeface="Arial"/>
                        </a:rPr>
                        <a:t>11 in</a:t>
                      </a:r>
                      <a:r>
                        <a:rPr kumimoji="0" lang="en-US" sz="100" b="0" i="0" u="none" strike="noStrike" kern="0" cap="none" spc="0" normalizeH="0" baseline="0" noProof="0" dirty="0" smtClean="0">
                          <a:ln>
                            <a:noFill/>
                          </a:ln>
                          <a:solidFill>
                            <a:srgbClr val="FFFFFF"/>
                          </a:solidFill>
                          <a:effectLst/>
                          <a:uLnTx/>
                          <a:uFillTx/>
                          <a:latin typeface="Arial"/>
                          <a:cs typeface="Arial"/>
                          <a:sym typeface="Arial"/>
                        </a:rPr>
                        <a:t>ches</a:t>
                      </a:r>
                      <a:r>
                        <a:rPr kumimoji="0" lang="en-US" sz="1000" b="0" i="0" u="none" strike="noStrike" kern="0" cap="none" spc="0" normalizeH="0" baseline="0" noProof="0" dirty="0" smtClean="0">
                          <a:ln>
                            <a:noFill/>
                          </a:ln>
                          <a:solidFill>
                            <a:srgbClr val="000000"/>
                          </a:solidFill>
                          <a:effectLst/>
                          <a:uLnTx/>
                          <a:uFillTx/>
                          <a:latin typeface="Arial"/>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960219786"/>
                  </a:ext>
                </a:extLst>
              </a:tr>
              <a:tr h="234696">
                <a:tc>
                  <a:txBody>
                    <a:bodyPr/>
                    <a:lstStyle/>
                    <a:p>
                      <a:r>
                        <a:rPr lang="en-US" sz="1000" dirty="0" smtClean="0">
                          <a:solidFill>
                            <a:schemeClr val="tx1"/>
                          </a:solidFill>
                          <a:latin typeface="+mn-lt"/>
                        </a:rPr>
                        <a:t>6</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7</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1</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smtClean="0">
                          <a:ln>
                            <a:noFill/>
                          </a:ln>
                          <a:solidFill>
                            <a:srgbClr val="000000"/>
                          </a:solidFill>
                          <a:effectLst/>
                          <a:uLnTx/>
                          <a:uFillTx/>
                          <a:latin typeface="+mn-lt"/>
                          <a:cs typeface="Arial"/>
                          <a:sym typeface="Arial"/>
                        </a:rPr>
                        <a:t>11 in</a:t>
                      </a:r>
                      <a:r>
                        <a:rPr kumimoji="0" lang="en-US" sz="100" b="0" i="0" u="none" strike="noStrike" kern="0" cap="none" spc="0" normalizeH="0" baseline="0" noProof="0" dirty="0" smtClean="0">
                          <a:ln>
                            <a:noFill/>
                          </a:ln>
                          <a:solidFill>
                            <a:schemeClr val="bg1"/>
                          </a:solidFill>
                          <a:effectLst/>
                          <a:uLnTx/>
                          <a:uFillTx/>
                          <a:latin typeface="+mn-lt"/>
                          <a:cs typeface="Arial"/>
                          <a:sym typeface="Arial"/>
                        </a:rPr>
                        <a:t>ches</a:t>
                      </a:r>
                      <a:r>
                        <a:rPr kumimoji="0" lang="en-US" sz="1000" b="0" i="0" u="none" strike="noStrike" kern="0" cap="none" spc="0" normalizeH="0" baseline="0" noProof="0" dirty="0" smtClean="0">
                          <a:ln>
                            <a:noFill/>
                          </a:ln>
                          <a:solidFill>
                            <a:srgbClr val="000000"/>
                          </a:solidFill>
                          <a:effectLst/>
                          <a:uLnTx/>
                          <a:uFillTx/>
                          <a:latin typeface="+mn-lt"/>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887408673"/>
                  </a:ext>
                </a:extLst>
              </a:tr>
            </a:tbl>
          </a:graphicData>
        </a:graphic>
      </p:graphicFrame>
      <p:sp>
        <p:nvSpPr>
          <p:cNvPr id="2" name="Content placeholder 4"/>
          <p:cNvSpPr>
            <a:spLocks noGrp="1"/>
          </p:cNvSpPr>
          <p:nvPr>
            <p:ph type="body" idx="3"/>
          </p:nvPr>
        </p:nvSpPr>
        <p:spPr>
          <a:xfrm>
            <a:off x="473720" y="5239264"/>
            <a:ext cx="8229600" cy="1033520"/>
          </a:xfrm>
        </p:spPr>
        <p:txBody>
          <a:bodyPr/>
          <a:lstStyle/>
          <a:p>
            <a:pPr marL="256032" lvl="0" indent="-256032">
              <a:spcBef>
                <a:spcPts val="0"/>
              </a:spcBef>
              <a:buSzPct val="100000"/>
            </a:pPr>
            <a:r>
              <a:rPr lang="en-US" dirty="0">
                <a:latin typeface="+mn-lt"/>
              </a:rPr>
              <a:t>Demands for the coming week are 500 12-inch rolls, 715 15-inch rolls, and 630 30-inch rolls.</a:t>
            </a:r>
          </a:p>
          <a:p>
            <a:pPr marL="256032" lvl="0" indent="-256032">
              <a:spcBef>
                <a:spcPts val="0"/>
              </a:spcBef>
              <a:buSzPct val="100000"/>
            </a:pPr>
            <a:r>
              <a:rPr lang="en-US" dirty="0">
                <a:latin typeface="+mn-lt"/>
              </a:rPr>
              <a:t>The problem is to develop a model that will determine how many 110-inch rolls to cut into each of the six patterns to meet demand and minimize scrap.</a:t>
            </a:r>
          </a:p>
        </p:txBody>
      </p:sp>
    </p:spTree>
    <p:extLst>
      <p:ext uri="{BB962C8B-B14F-4D97-AF65-F5344CB8AC3E}">
        <p14:creationId xmlns:p14="http://schemas.microsoft.com/office/powerpoint/2010/main" val="32289344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r>
              <a:rPr lang="en-US" dirty="0">
                <a:latin typeface="+mj-lt"/>
              </a:rPr>
              <a:t>Example 14.2: A Cutting-Stock Problem </a:t>
            </a:r>
            <a:r>
              <a:rPr lang="en-US" sz="2000" b="0" dirty="0" smtClean="0">
                <a:latin typeface="+mj-lt"/>
              </a:rPr>
              <a:t>(2 </a:t>
            </a:r>
            <a:r>
              <a:rPr lang="en-US" sz="2000" b="0" dirty="0">
                <a:latin typeface="+mj-lt"/>
              </a:rPr>
              <a:t>of 2)</a:t>
            </a:r>
            <a:endParaRPr sz="2000" b="0" i="0" u="none" strike="noStrike" cap="none" dirty="0">
              <a:solidFill>
                <a:srgbClr val="007FA3"/>
              </a:solidFill>
              <a:latin typeface="+mj-lt"/>
              <a:sym typeface="Arial"/>
            </a:endParaRPr>
          </a:p>
        </p:txBody>
      </p:sp>
      <p:sp>
        <p:nvSpPr>
          <p:cNvPr id="15" name="Content placeholder 2"/>
          <p:cNvSpPr>
            <a:spLocks noGrp="1"/>
          </p:cNvSpPr>
          <p:nvPr>
            <p:ph type="body" idx="1"/>
          </p:nvPr>
        </p:nvSpPr>
        <p:spPr>
          <a:xfrm>
            <a:off x="548640" y="1746180"/>
            <a:ext cx="2167128" cy="470622"/>
          </a:xfrm>
        </p:spPr>
        <p:txBody>
          <a:bodyPr/>
          <a:lstStyle/>
          <a:p>
            <a:pPr marL="255650" lvl="0" indent="-255650">
              <a:buSzPct val="100000"/>
            </a:pPr>
            <a:r>
              <a:rPr lang="en-US" sz="1600" dirty="0">
                <a:solidFill>
                  <a:srgbClr val="000000"/>
                </a:solidFill>
                <a:latin typeface="+mn-lt"/>
              </a:rPr>
              <a:t>Model development</a:t>
            </a:r>
          </a:p>
        </p:txBody>
      </p:sp>
      <p:sp>
        <p:nvSpPr>
          <p:cNvPr id="16" name="Content placeholder 3"/>
          <p:cNvSpPr>
            <a:spLocks noGrp="1"/>
          </p:cNvSpPr>
          <p:nvPr>
            <p:ph type="body" idx="2"/>
          </p:nvPr>
        </p:nvSpPr>
        <p:spPr>
          <a:xfrm>
            <a:off x="457200" y="2286348"/>
            <a:ext cx="731463" cy="304800"/>
          </a:xfrm>
        </p:spPr>
        <p:txBody>
          <a:bodyPr/>
          <a:lstStyle/>
          <a:p>
            <a:pPr marL="741600" lvl="0" indent="-284400">
              <a:spcBef>
                <a:spcPts val="600"/>
              </a:spcBef>
              <a:buSzPct val="100000"/>
              <a:buFont typeface="Arial"/>
              <a:buChar char="–"/>
            </a:pPr>
            <a:r>
              <a:rPr lang="en-US" sz="1600" dirty="0">
                <a:solidFill>
                  <a:srgbClr val="000000"/>
                </a:solidFill>
                <a:latin typeface="+mn-lt"/>
              </a:rPr>
              <a:t> </a:t>
            </a:r>
          </a:p>
        </p:txBody>
      </p:sp>
      <p:graphicFrame>
        <p:nvGraphicFramePr>
          <p:cNvPr id="42" name="Object 4" descr="x sub i"/>
          <p:cNvGraphicFramePr>
            <a:graphicFrameLocks noChangeAspect="1"/>
          </p:cNvGraphicFramePr>
          <p:nvPr>
            <p:extLst>
              <p:ext uri="{D42A27DB-BD31-4B8C-83A1-F6EECF244321}">
                <p14:modId xmlns:p14="http://schemas.microsoft.com/office/powerpoint/2010/main" val="3623127959"/>
              </p:ext>
            </p:extLst>
          </p:nvPr>
        </p:nvGraphicFramePr>
        <p:xfrm>
          <a:off x="1289247" y="2361212"/>
          <a:ext cx="310402" cy="335466"/>
        </p:xfrm>
        <a:graphic>
          <a:graphicData uri="http://schemas.openxmlformats.org/presentationml/2006/ole">
            <mc:AlternateContent xmlns:mc="http://schemas.openxmlformats.org/markup-compatibility/2006">
              <mc:Choice xmlns:v="urn:schemas-microsoft-com:vml" Requires="v">
                <p:oleObj spid="_x0000_s24070" name="Equation" r:id="rId4" imgW="190440" imgH="228600" progId="Equation.DSMT4">
                  <p:embed/>
                </p:oleObj>
              </mc:Choice>
              <mc:Fallback>
                <p:oleObj name="Equation" r:id="rId4" imgW="190440" imgH="228600" progId="Equation.DSMT4">
                  <p:embed/>
                  <p:pic>
                    <p:nvPicPr>
                      <p:cNvPr id="2" name="Object 1" descr="X sub i"/>
                      <p:cNvPicPr/>
                      <p:nvPr/>
                    </p:nvPicPr>
                    <p:blipFill>
                      <a:blip r:embed="rId5"/>
                      <a:stretch>
                        <a:fillRect/>
                      </a:stretch>
                    </p:blipFill>
                    <p:spPr>
                      <a:xfrm>
                        <a:off x="1289247" y="2361212"/>
                        <a:ext cx="310402" cy="335466"/>
                      </a:xfrm>
                      <a:prstGeom prst="rect">
                        <a:avLst/>
                      </a:prstGeom>
                    </p:spPr>
                  </p:pic>
                </p:oleObj>
              </mc:Fallback>
            </mc:AlternateContent>
          </a:graphicData>
        </a:graphic>
      </p:graphicFrame>
      <p:sp>
        <p:nvSpPr>
          <p:cNvPr id="17" name="Content placeholder 5"/>
          <p:cNvSpPr>
            <a:spLocks noGrp="1"/>
          </p:cNvSpPr>
          <p:nvPr>
            <p:ph type="body" idx="3"/>
          </p:nvPr>
        </p:nvSpPr>
        <p:spPr>
          <a:xfrm>
            <a:off x="1709929" y="2370253"/>
            <a:ext cx="2304287" cy="555828"/>
          </a:xfrm>
        </p:spPr>
        <p:txBody>
          <a:bodyPr/>
          <a:lstStyle/>
          <a:p>
            <a:pPr marL="0" lvl="0" indent="0">
              <a:spcBef>
                <a:spcPts val="0"/>
              </a:spcBef>
              <a:buSzPts val="2000"/>
              <a:buNone/>
            </a:pPr>
            <a:r>
              <a:rPr lang="en-US" sz="1600" dirty="0">
                <a:solidFill>
                  <a:srgbClr val="000000"/>
                </a:solidFill>
                <a:latin typeface="+mn-lt"/>
              </a:rPr>
              <a:t>= number of 110-inch rolls to cut using pattern </a:t>
            </a:r>
            <a:r>
              <a:rPr lang="en-US" sz="1600" i="1" dirty="0">
                <a:solidFill>
                  <a:srgbClr val="000000"/>
                </a:solidFill>
                <a:latin typeface="+mn-lt"/>
              </a:rPr>
              <a:t>i</a:t>
            </a:r>
          </a:p>
        </p:txBody>
      </p:sp>
      <p:sp>
        <p:nvSpPr>
          <p:cNvPr id="18" name="Content placeholder 6"/>
          <p:cNvSpPr>
            <a:spLocks noGrp="1"/>
          </p:cNvSpPr>
          <p:nvPr>
            <p:ph type="body" idx="4"/>
          </p:nvPr>
        </p:nvSpPr>
        <p:spPr>
          <a:xfrm>
            <a:off x="452628" y="3072886"/>
            <a:ext cx="1073869" cy="304800"/>
          </a:xfrm>
        </p:spPr>
        <p:txBody>
          <a:bodyPr/>
          <a:lstStyle/>
          <a:p>
            <a:pPr marL="1144800" lvl="0" indent="-230399">
              <a:spcBef>
                <a:spcPts val="600"/>
              </a:spcBef>
              <a:buSzPct val="100000"/>
              <a:buFont typeface="Noto Sans Symbols"/>
              <a:buChar char="▪"/>
            </a:pPr>
            <a:r>
              <a:rPr lang="en-US" sz="1600" dirty="0">
                <a:solidFill>
                  <a:srgbClr val="000000"/>
                </a:solidFill>
                <a:latin typeface="+mn-lt"/>
              </a:rPr>
              <a:t> </a:t>
            </a:r>
          </a:p>
        </p:txBody>
      </p:sp>
      <p:graphicFrame>
        <p:nvGraphicFramePr>
          <p:cNvPr id="43" name="Object 7" descr="X sub i"/>
          <p:cNvGraphicFramePr>
            <a:graphicFrameLocks noChangeAspect="1"/>
          </p:cNvGraphicFramePr>
          <p:nvPr>
            <p:extLst>
              <p:ext uri="{D42A27DB-BD31-4B8C-83A1-F6EECF244321}">
                <p14:modId xmlns:p14="http://schemas.microsoft.com/office/powerpoint/2010/main" val="2315250735"/>
              </p:ext>
            </p:extLst>
          </p:nvPr>
        </p:nvGraphicFramePr>
        <p:xfrm>
          <a:off x="1661103" y="3121887"/>
          <a:ext cx="310402" cy="332528"/>
        </p:xfrm>
        <a:graphic>
          <a:graphicData uri="http://schemas.openxmlformats.org/presentationml/2006/ole">
            <mc:AlternateContent xmlns:mc="http://schemas.openxmlformats.org/markup-compatibility/2006">
              <mc:Choice xmlns:v="urn:schemas-microsoft-com:vml" Requires="v">
                <p:oleObj spid="_x0000_s24071" name="Equation" r:id="rId6" imgW="190440" imgH="228600" progId="Equation.DSMT4">
                  <p:embed/>
                </p:oleObj>
              </mc:Choice>
              <mc:Fallback>
                <p:oleObj name="Equation" r:id="rId6" imgW="190440" imgH="228600" progId="Equation.DSMT4">
                  <p:embed/>
                  <p:pic>
                    <p:nvPicPr>
                      <p:cNvPr id="19" name="Object 6" descr="X sub i"/>
                      <p:cNvPicPr/>
                      <p:nvPr/>
                    </p:nvPicPr>
                    <p:blipFill>
                      <a:blip r:embed="rId5"/>
                      <a:stretch>
                        <a:fillRect/>
                      </a:stretch>
                    </p:blipFill>
                    <p:spPr>
                      <a:xfrm>
                        <a:off x="1661103" y="3121887"/>
                        <a:ext cx="310402" cy="332528"/>
                      </a:xfrm>
                      <a:prstGeom prst="rect">
                        <a:avLst/>
                      </a:prstGeom>
                    </p:spPr>
                  </p:pic>
                </p:oleObj>
              </mc:Fallback>
            </mc:AlternateContent>
          </a:graphicData>
        </a:graphic>
      </p:graphicFrame>
      <p:sp>
        <p:nvSpPr>
          <p:cNvPr id="20" name="Content placeholder 8"/>
          <p:cNvSpPr>
            <a:spLocks noGrp="1"/>
          </p:cNvSpPr>
          <p:nvPr>
            <p:ph type="body" idx="5"/>
          </p:nvPr>
        </p:nvSpPr>
        <p:spPr>
          <a:xfrm>
            <a:off x="2091825" y="3138242"/>
            <a:ext cx="1958968" cy="304800"/>
          </a:xfrm>
        </p:spPr>
        <p:txBody>
          <a:bodyPr/>
          <a:lstStyle/>
          <a:p>
            <a:pPr marL="0" lvl="0" indent="0">
              <a:spcBef>
                <a:spcPts val="0"/>
              </a:spcBef>
              <a:buSzPts val="1800"/>
              <a:buNone/>
            </a:pPr>
            <a:r>
              <a:rPr lang="en-US" sz="1600" dirty="0">
                <a:solidFill>
                  <a:srgbClr val="000000"/>
                </a:solidFill>
                <a:latin typeface="+mn-lt"/>
              </a:rPr>
              <a:t>needs to be a whole</a:t>
            </a:r>
          </a:p>
        </p:txBody>
      </p:sp>
      <p:sp>
        <p:nvSpPr>
          <p:cNvPr id="21" name="Content placeholder 9"/>
          <p:cNvSpPr>
            <a:spLocks noGrp="1"/>
          </p:cNvSpPr>
          <p:nvPr>
            <p:ph type="body" idx="6"/>
          </p:nvPr>
        </p:nvSpPr>
        <p:spPr>
          <a:xfrm>
            <a:off x="1636777" y="3557356"/>
            <a:ext cx="2304287" cy="1234099"/>
          </a:xfrm>
        </p:spPr>
        <p:txBody>
          <a:bodyPr/>
          <a:lstStyle/>
          <a:p>
            <a:pPr marL="0" lvl="0" indent="0">
              <a:spcBef>
                <a:spcPts val="0"/>
              </a:spcBef>
              <a:buSzPts val="1800"/>
              <a:buNone/>
            </a:pPr>
            <a:r>
              <a:rPr lang="en-US" sz="1600" dirty="0">
                <a:solidFill>
                  <a:srgbClr val="000000"/>
                </a:solidFill>
                <a:latin typeface="+mn-lt"/>
              </a:rPr>
              <a:t>number (general integer variable) because each roll that is cut generates a different number of end items.</a:t>
            </a:r>
            <a:endParaRPr lang="en-US" sz="1600" i="1" dirty="0">
              <a:solidFill>
                <a:srgbClr val="000000"/>
              </a:solidFill>
              <a:latin typeface="+mn-lt"/>
            </a:endParaRPr>
          </a:p>
        </p:txBody>
      </p:sp>
      <p:sp>
        <p:nvSpPr>
          <p:cNvPr id="26" name="Content placeholder 10"/>
          <p:cNvSpPr>
            <a:spLocks noGrp="1"/>
          </p:cNvSpPr>
          <p:nvPr>
            <p:ph type="body" idx="7"/>
          </p:nvPr>
        </p:nvSpPr>
        <p:spPr>
          <a:xfrm>
            <a:off x="452628" y="4894396"/>
            <a:ext cx="3419856" cy="846646"/>
          </a:xfrm>
        </p:spPr>
        <p:txBody>
          <a:bodyPr/>
          <a:lstStyle/>
          <a:p>
            <a:pPr marL="741600" lvl="0" indent="-284400">
              <a:spcBef>
                <a:spcPts val="600"/>
              </a:spcBef>
              <a:buSzPct val="100000"/>
              <a:buFont typeface="Arial"/>
              <a:buChar char="–"/>
            </a:pPr>
            <a:r>
              <a:rPr lang="en-US" sz="1600" dirty="0">
                <a:solidFill>
                  <a:srgbClr val="000000"/>
                </a:solidFill>
                <a:latin typeface="+mn-lt"/>
              </a:rPr>
              <a:t>The only constraints are end-item demand, nonnegativity, and integer restrictions.</a:t>
            </a:r>
          </a:p>
        </p:txBody>
      </p:sp>
      <p:sp>
        <p:nvSpPr>
          <p:cNvPr id="27" name="Content placeholder 11"/>
          <p:cNvSpPr>
            <a:spLocks noGrp="1"/>
          </p:cNvSpPr>
          <p:nvPr>
            <p:ph type="body" idx="8"/>
          </p:nvPr>
        </p:nvSpPr>
        <p:spPr>
          <a:xfrm>
            <a:off x="5093208" y="1613489"/>
            <a:ext cx="1728216" cy="333860"/>
          </a:xfrm>
        </p:spPr>
        <p:txBody>
          <a:bodyPr/>
          <a:lstStyle/>
          <a:p>
            <a:pPr marL="0" indent="0">
              <a:spcBef>
                <a:spcPts val="0"/>
              </a:spcBef>
              <a:buNone/>
            </a:pPr>
            <a:r>
              <a:rPr lang="en-US" sz="1600" b="1" dirty="0" smtClean="0">
                <a:latin typeface="+mn-lt"/>
              </a:rPr>
              <a:t>Size of End Item</a:t>
            </a:r>
            <a:endParaRPr lang="en-US" sz="1600" b="1" dirty="0">
              <a:latin typeface="+mn-lt"/>
            </a:endParaRPr>
          </a:p>
        </p:txBody>
      </p:sp>
      <p:graphicFrame>
        <p:nvGraphicFramePr>
          <p:cNvPr id="31" name="Table 12"/>
          <p:cNvGraphicFramePr>
            <a:graphicFrameLocks noGrp="1"/>
          </p:cNvGraphicFramePr>
          <p:nvPr>
            <p:extLst>
              <p:ext uri="{D42A27DB-BD31-4B8C-83A1-F6EECF244321}">
                <p14:modId xmlns:p14="http://schemas.microsoft.com/office/powerpoint/2010/main" val="3972280948"/>
              </p:ext>
            </p:extLst>
          </p:nvPr>
        </p:nvGraphicFramePr>
        <p:xfrm>
          <a:off x="4764023" y="2015408"/>
          <a:ext cx="3191257" cy="1724829"/>
        </p:xfrm>
        <a:graphic>
          <a:graphicData uri="http://schemas.openxmlformats.org/drawingml/2006/table">
            <a:tbl>
              <a:tblPr firstRow="1" bandRow="1">
                <a:tableStyleId>{2626F284-F7EC-42E9-9938-AED5D68F1493}</a:tableStyleId>
              </a:tblPr>
              <a:tblGrid>
                <a:gridCol w="694945">
                  <a:extLst>
                    <a:ext uri="{9D8B030D-6E8A-4147-A177-3AD203B41FA5}">
                      <a16:colId xmlns:a16="http://schemas.microsoft.com/office/drawing/2014/main" val="3053889276"/>
                    </a:ext>
                  </a:extLst>
                </a:gridCol>
                <a:gridCol w="557784">
                  <a:extLst>
                    <a:ext uri="{9D8B030D-6E8A-4147-A177-3AD203B41FA5}">
                      <a16:colId xmlns:a16="http://schemas.microsoft.com/office/drawing/2014/main" val="2028246098"/>
                    </a:ext>
                  </a:extLst>
                </a:gridCol>
                <a:gridCol w="585216">
                  <a:extLst>
                    <a:ext uri="{9D8B030D-6E8A-4147-A177-3AD203B41FA5}">
                      <a16:colId xmlns:a16="http://schemas.microsoft.com/office/drawing/2014/main" val="1633945697"/>
                    </a:ext>
                  </a:extLst>
                </a:gridCol>
                <a:gridCol w="621792">
                  <a:extLst>
                    <a:ext uri="{9D8B030D-6E8A-4147-A177-3AD203B41FA5}">
                      <a16:colId xmlns:a16="http://schemas.microsoft.com/office/drawing/2014/main" val="1654886707"/>
                    </a:ext>
                  </a:extLst>
                </a:gridCol>
                <a:gridCol w="731520">
                  <a:extLst>
                    <a:ext uri="{9D8B030D-6E8A-4147-A177-3AD203B41FA5}">
                      <a16:colId xmlns:a16="http://schemas.microsoft.com/office/drawing/2014/main" val="3709412494"/>
                    </a:ext>
                  </a:extLst>
                </a:gridCol>
              </a:tblGrid>
              <a:tr h="255693">
                <a:tc>
                  <a:txBody>
                    <a:bodyPr/>
                    <a:lstStyle/>
                    <a:p>
                      <a:r>
                        <a:rPr lang="en-US" sz="1000" b="1" dirty="0" smtClean="0">
                          <a:solidFill>
                            <a:schemeClr val="tx1"/>
                          </a:solidFill>
                          <a:latin typeface="+mn-lt"/>
                        </a:rPr>
                        <a:t>Pattern</a:t>
                      </a:r>
                      <a:endParaRPr lang="en-US" sz="10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solidFill>
                            <a:schemeClr val="tx1"/>
                          </a:solidFill>
                          <a:latin typeface="+mn-lt"/>
                        </a:rPr>
                        <a:t>12 </a:t>
                      </a:r>
                      <a:r>
                        <a:rPr kumimoji="0" lang="en-US" sz="1000" b="1" i="0" u="none" strike="noStrike" kern="0" cap="none" spc="0" normalizeH="0" baseline="0" noProof="0" dirty="0" smtClean="0">
                          <a:ln>
                            <a:noFill/>
                          </a:ln>
                          <a:solidFill>
                            <a:srgbClr val="000000"/>
                          </a:solidFill>
                          <a:effectLst/>
                          <a:uLnTx/>
                          <a:uFillTx/>
                          <a:latin typeface="+mn-lt"/>
                          <a:cs typeface="Arial"/>
                          <a:sym typeface="Arial"/>
                        </a:rPr>
                        <a:t>in</a:t>
                      </a:r>
                      <a:r>
                        <a:rPr kumimoji="0" lang="en-US" sz="100" b="1" i="0" u="none" strike="noStrike" kern="0" cap="none" spc="0" normalizeH="0" baseline="0" noProof="0" dirty="0" smtClean="0">
                          <a:ln>
                            <a:noFill/>
                          </a:ln>
                          <a:solidFill>
                            <a:srgbClr val="FFFFFF"/>
                          </a:solidFill>
                          <a:effectLst/>
                          <a:uLnTx/>
                          <a:uFillTx/>
                          <a:latin typeface="+mn-lt"/>
                          <a:cs typeface="Arial"/>
                          <a:sym typeface="Arial"/>
                        </a:rPr>
                        <a:t>ches</a:t>
                      </a:r>
                      <a:r>
                        <a:rPr kumimoji="0" lang="en-US" sz="1000" b="1" i="0" u="none" strike="noStrike" kern="0" cap="none" spc="0" normalizeH="0" baseline="0" noProof="0" dirty="0" smtClean="0">
                          <a:ln>
                            <a:noFill/>
                          </a:ln>
                          <a:solidFill>
                            <a:srgbClr val="000000"/>
                          </a:solidFill>
                          <a:effectLst/>
                          <a:uLnTx/>
                          <a:uFillTx/>
                          <a:latin typeface="+mn-lt"/>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solidFill>
                            <a:schemeClr val="tx1"/>
                          </a:solidFill>
                          <a:latin typeface="+mn-lt"/>
                        </a:rPr>
                        <a:t>15 </a:t>
                      </a:r>
                      <a:r>
                        <a:rPr kumimoji="0" lang="en-US" sz="1000" b="1" i="0" u="none" strike="noStrike" kern="0" cap="none" spc="0" normalizeH="0" baseline="0" noProof="0" dirty="0" smtClean="0">
                          <a:ln>
                            <a:noFill/>
                          </a:ln>
                          <a:solidFill>
                            <a:srgbClr val="000000"/>
                          </a:solidFill>
                          <a:effectLst/>
                          <a:uLnTx/>
                          <a:uFillTx/>
                          <a:latin typeface="+mn-lt"/>
                          <a:cs typeface="Arial"/>
                          <a:sym typeface="Arial"/>
                        </a:rPr>
                        <a:t>in</a:t>
                      </a:r>
                      <a:r>
                        <a:rPr kumimoji="0" lang="en-US" sz="100" b="1" i="0" u="none" strike="noStrike" kern="0" cap="none" spc="0" normalizeH="0" baseline="0" noProof="0" dirty="0" smtClean="0">
                          <a:ln>
                            <a:noFill/>
                          </a:ln>
                          <a:solidFill>
                            <a:srgbClr val="FFFFFF"/>
                          </a:solidFill>
                          <a:effectLst/>
                          <a:uLnTx/>
                          <a:uFillTx/>
                          <a:latin typeface="+mn-lt"/>
                          <a:cs typeface="Arial"/>
                          <a:sym typeface="Arial"/>
                        </a:rPr>
                        <a:t>ches</a:t>
                      </a:r>
                      <a:r>
                        <a:rPr kumimoji="0" lang="en-US" sz="1000" b="1" i="0" u="none" strike="noStrike" kern="0" cap="none" spc="0" normalizeH="0" baseline="0" noProof="0" dirty="0" smtClean="0">
                          <a:ln>
                            <a:noFill/>
                          </a:ln>
                          <a:solidFill>
                            <a:srgbClr val="000000"/>
                          </a:solidFill>
                          <a:effectLst/>
                          <a:uLnTx/>
                          <a:uFillTx/>
                          <a:latin typeface="+mn-lt"/>
                          <a:cs typeface="Arial"/>
                          <a:sym typeface="Arial"/>
                        </a:rPr>
                        <a:t>.</a:t>
                      </a:r>
                      <a:endParaRPr kumimoji="0" lang="en-US" sz="1000" b="1" i="0" u="none" strike="noStrike" kern="0" cap="none" spc="0" normalizeH="0" baseline="0" noProof="0" dirty="0">
                        <a:ln>
                          <a:noFill/>
                        </a:ln>
                        <a:solidFill>
                          <a:srgbClr val="000000"/>
                        </a:solidFill>
                        <a:effectLst/>
                        <a:uLnTx/>
                        <a:uFillTx/>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solidFill>
                            <a:schemeClr val="tx1"/>
                          </a:solidFill>
                          <a:latin typeface="+mn-lt"/>
                        </a:rPr>
                        <a:t>30 </a:t>
                      </a:r>
                      <a:r>
                        <a:rPr kumimoji="0" lang="en-US" sz="1000" b="1" i="0" u="none" strike="noStrike" kern="0" cap="none" spc="0" normalizeH="0" baseline="0" noProof="0" dirty="0" smtClean="0">
                          <a:ln>
                            <a:noFill/>
                          </a:ln>
                          <a:solidFill>
                            <a:srgbClr val="000000"/>
                          </a:solidFill>
                          <a:effectLst/>
                          <a:uLnTx/>
                          <a:uFillTx/>
                          <a:latin typeface="+mn-lt"/>
                          <a:cs typeface="Arial"/>
                          <a:sym typeface="Arial"/>
                        </a:rPr>
                        <a:t>in</a:t>
                      </a:r>
                      <a:r>
                        <a:rPr kumimoji="0" lang="en-US" sz="100" b="1" i="0" u="none" strike="noStrike" kern="0" cap="none" spc="0" normalizeH="0" baseline="0" noProof="0" dirty="0" smtClean="0">
                          <a:ln>
                            <a:noFill/>
                          </a:ln>
                          <a:solidFill>
                            <a:srgbClr val="FFFFFF"/>
                          </a:solidFill>
                          <a:effectLst/>
                          <a:uLnTx/>
                          <a:uFillTx/>
                          <a:latin typeface="+mn-lt"/>
                          <a:cs typeface="Arial"/>
                          <a:sym typeface="Arial"/>
                        </a:rPr>
                        <a:t>ches</a:t>
                      </a:r>
                      <a:r>
                        <a:rPr kumimoji="0" lang="en-US" sz="1000" b="1" i="0" u="none" strike="noStrike" kern="0" cap="none" spc="0" normalizeH="0" baseline="0" noProof="0" dirty="0" smtClean="0">
                          <a:ln>
                            <a:noFill/>
                          </a:ln>
                          <a:solidFill>
                            <a:srgbClr val="000000"/>
                          </a:solidFill>
                          <a:effectLst/>
                          <a:uLnTx/>
                          <a:uFillTx/>
                          <a:latin typeface="+mn-lt"/>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b="1" dirty="0" smtClean="0">
                          <a:solidFill>
                            <a:schemeClr val="tx1"/>
                          </a:solidFill>
                          <a:latin typeface="+mn-lt"/>
                        </a:rPr>
                        <a:t>Scrap</a:t>
                      </a:r>
                      <a:endParaRPr lang="en-US" sz="10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173832707"/>
                  </a:ext>
                </a:extLst>
              </a:tr>
              <a:tr h="219456">
                <a:tc>
                  <a:txBody>
                    <a:bodyPr/>
                    <a:lstStyle/>
                    <a:p>
                      <a:r>
                        <a:rPr lang="en-US" sz="1000" dirty="0" smtClean="0">
                          <a:solidFill>
                            <a:schemeClr val="tx1"/>
                          </a:solidFill>
                          <a:latin typeface="+mn-lt"/>
                        </a:rPr>
                        <a:t>1</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7</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5 in</a:t>
                      </a:r>
                      <a:r>
                        <a:rPr lang="en-US" sz="100" dirty="0" smtClean="0">
                          <a:solidFill>
                            <a:schemeClr val="bg1"/>
                          </a:solidFill>
                          <a:latin typeface="+mn-lt"/>
                        </a:rPr>
                        <a:t>ches</a:t>
                      </a:r>
                      <a:r>
                        <a:rPr lang="en-US" sz="1000" dirty="0" smtClean="0">
                          <a:solidFill>
                            <a:schemeClr val="tx1"/>
                          </a:solidFill>
                          <a:latin typeface="+mn-lt"/>
                        </a:rPr>
                        <a:t>.</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3395269842"/>
                  </a:ext>
                </a:extLst>
              </a:tr>
              <a:tr h="228600">
                <a:tc>
                  <a:txBody>
                    <a:bodyPr/>
                    <a:lstStyle/>
                    <a:p>
                      <a:r>
                        <a:rPr lang="en-US" sz="1000" dirty="0" smtClean="0">
                          <a:solidFill>
                            <a:schemeClr val="tx1"/>
                          </a:solidFill>
                          <a:latin typeface="+mn-lt"/>
                        </a:rPr>
                        <a:t>2</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1</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3</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smtClean="0">
                          <a:ln>
                            <a:noFill/>
                          </a:ln>
                          <a:solidFill>
                            <a:srgbClr val="000000"/>
                          </a:solidFill>
                          <a:effectLst/>
                          <a:uLnTx/>
                          <a:uFillTx/>
                          <a:latin typeface="+mn-lt"/>
                          <a:cs typeface="Arial"/>
                          <a:sym typeface="Arial"/>
                        </a:rPr>
                        <a:t>5 in</a:t>
                      </a:r>
                      <a:r>
                        <a:rPr kumimoji="0" lang="en-US" sz="100" b="0" i="0" u="none" strike="noStrike" kern="0" cap="none" spc="0" normalizeH="0" baseline="0" noProof="0" dirty="0" smtClean="0">
                          <a:ln>
                            <a:noFill/>
                          </a:ln>
                          <a:solidFill>
                            <a:srgbClr val="FFFFFF"/>
                          </a:solidFill>
                          <a:effectLst/>
                          <a:uLnTx/>
                          <a:uFillTx/>
                          <a:latin typeface="+mn-lt"/>
                          <a:cs typeface="Arial"/>
                          <a:sym typeface="Arial"/>
                        </a:rPr>
                        <a:t>ches</a:t>
                      </a:r>
                      <a:r>
                        <a:rPr kumimoji="0" lang="en-US" sz="1000" b="0" i="0" u="none" strike="noStrike" kern="0" cap="none" spc="0" normalizeH="0" baseline="0" noProof="0" dirty="0" smtClean="0">
                          <a:ln>
                            <a:noFill/>
                          </a:ln>
                          <a:solidFill>
                            <a:srgbClr val="000000"/>
                          </a:solidFill>
                          <a:effectLst/>
                          <a:uLnTx/>
                          <a:uFillTx/>
                          <a:latin typeface="+mn-lt"/>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064635634"/>
                  </a:ext>
                </a:extLst>
              </a:tr>
              <a:tr h="249936">
                <a:tc>
                  <a:txBody>
                    <a:bodyPr/>
                    <a:lstStyle/>
                    <a:p>
                      <a:r>
                        <a:rPr lang="en-US" sz="1000" dirty="0" smtClean="0">
                          <a:solidFill>
                            <a:schemeClr val="tx1"/>
                          </a:solidFill>
                          <a:latin typeface="+mn-lt"/>
                        </a:rPr>
                        <a:t>3</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1</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3</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smtClean="0">
                          <a:ln>
                            <a:noFill/>
                          </a:ln>
                          <a:solidFill>
                            <a:srgbClr val="000000"/>
                          </a:solidFill>
                          <a:effectLst/>
                          <a:uLnTx/>
                          <a:uFillTx/>
                          <a:latin typeface="+mn-lt"/>
                          <a:cs typeface="Arial"/>
                          <a:sym typeface="Arial"/>
                        </a:rPr>
                        <a:t>8 in</a:t>
                      </a:r>
                      <a:r>
                        <a:rPr kumimoji="0" lang="en-US" sz="100" b="0" i="0" u="none" strike="noStrike" kern="0" cap="none" spc="0" normalizeH="0" baseline="0" noProof="0" dirty="0" smtClean="0">
                          <a:ln>
                            <a:noFill/>
                          </a:ln>
                          <a:solidFill>
                            <a:srgbClr val="FFFFFF"/>
                          </a:solidFill>
                          <a:effectLst/>
                          <a:uLnTx/>
                          <a:uFillTx/>
                          <a:latin typeface="+mn-lt"/>
                          <a:cs typeface="Arial"/>
                          <a:sym typeface="Arial"/>
                        </a:rPr>
                        <a:t>ches</a:t>
                      </a:r>
                      <a:r>
                        <a:rPr kumimoji="0" lang="en-US" sz="1000" b="0" i="0" u="none" strike="noStrike" kern="0" cap="none" spc="0" normalizeH="0" baseline="0" noProof="0" dirty="0" smtClean="0">
                          <a:ln>
                            <a:noFill/>
                          </a:ln>
                          <a:solidFill>
                            <a:srgbClr val="000000"/>
                          </a:solidFill>
                          <a:effectLst/>
                          <a:uLnTx/>
                          <a:uFillTx/>
                          <a:latin typeface="+mn-lt"/>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3169194658"/>
                  </a:ext>
                </a:extLst>
              </a:tr>
              <a:tr h="228600">
                <a:tc>
                  <a:txBody>
                    <a:bodyPr/>
                    <a:lstStyle/>
                    <a:p>
                      <a:r>
                        <a:rPr lang="en-US" sz="1000" dirty="0" smtClean="0">
                          <a:solidFill>
                            <a:schemeClr val="tx1"/>
                          </a:solidFill>
                          <a:latin typeface="+mn-lt"/>
                        </a:rPr>
                        <a:t>4</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9</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smtClean="0">
                          <a:ln>
                            <a:noFill/>
                          </a:ln>
                          <a:solidFill>
                            <a:srgbClr val="000000"/>
                          </a:solidFill>
                          <a:effectLst/>
                          <a:uLnTx/>
                          <a:uFillTx/>
                          <a:latin typeface="+mn-lt"/>
                          <a:cs typeface="Arial"/>
                          <a:sym typeface="Arial"/>
                        </a:rPr>
                        <a:t>2 in</a:t>
                      </a:r>
                      <a:r>
                        <a:rPr kumimoji="0" lang="en-US" sz="100" b="0" i="0" u="none" strike="noStrike" kern="0" cap="none" spc="0" normalizeH="0" baseline="0" noProof="0" dirty="0" smtClean="0">
                          <a:ln>
                            <a:noFill/>
                          </a:ln>
                          <a:solidFill>
                            <a:srgbClr val="FFFFFF"/>
                          </a:solidFill>
                          <a:effectLst/>
                          <a:uLnTx/>
                          <a:uFillTx/>
                          <a:latin typeface="+mn-lt"/>
                          <a:cs typeface="Arial"/>
                          <a:sym typeface="Arial"/>
                        </a:rPr>
                        <a:t>ches</a:t>
                      </a:r>
                      <a:r>
                        <a:rPr kumimoji="0" lang="en-US" sz="1000" b="0" i="0" u="none" strike="noStrike" kern="0" cap="none" spc="0" normalizeH="0" baseline="0" noProof="0" dirty="0" smtClean="0">
                          <a:ln>
                            <a:noFill/>
                          </a:ln>
                          <a:solidFill>
                            <a:srgbClr val="000000"/>
                          </a:solidFill>
                          <a:effectLst/>
                          <a:uLnTx/>
                          <a:uFillTx/>
                          <a:latin typeface="+mn-lt"/>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641407159"/>
                  </a:ext>
                </a:extLst>
              </a:tr>
              <a:tr h="231648">
                <a:tc>
                  <a:txBody>
                    <a:bodyPr/>
                    <a:lstStyle/>
                    <a:p>
                      <a:r>
                        <a:rPr lang="en-US" sz="1000" dirty="0" smtClean="0">
                          <a:solidFill>
                            <a:schemeClr val="tx1"/>
                          </a:solidFill>
                          <a:latin typeface="+mn-lt"/>
                        </a:rPr>
                        <a:t>5</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2</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1</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2</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smtClean="0">
                          <a:ln>
                            <a:noFill/>
                          </a:ln>
                          <a:solidFill>
                            <a:srgbClr val="000000"/>
                          </a:solidFill>
                          <a:effectLst/>
                          <a:uLnTx/>
                          <a:uFillTx/>
                          <a:latin typeface="+mn-lt"/>
                          <a:cs typeface="Arial"/>
                          <a:sym typeface="Arial"/>
                        </a:rPr>
                        <a:t>11 in</a:t>
                      </a:r>
                      <a:r>
                        <a:rPr kumimoji="0" lang="en-US" sz="100" b="0" i="0" u="none" strike="noStrike" kern="0" cap="none" spc="0" normalizeH="0" baseline="0" noProof="0" dirty="0" smtClean="0">
                          <a:ln>
                            <a:noFill/>
                          </a:ln>
                          <a:solidFill>
                            <a:srgbClr val="FFFFFF"/>
                          </a:solidFill>
                          <a:effectLst/>
                          <a:uLnTx/>
                          <a:uFillTx/>
                          <a:latin typeface="+mn-lt"/>
                          <a:cs typeface="Arial"/>
                          <a:sym typeface="Arial"/>
                        </a:rPr>
                        <a:t>ches</a:t>
                      </a:r>
                      <a:r>
                        <a:rPr kumimoji="0" lang="en-US" sz="1000" b="0" i="0" u="none" strike="noStrike" kern="0" cap="none" spc="0" normalizeH="0" baseline="0" noProof="0" dirty="0" smtClean="0">
                          <a:ln>
                            <a:noFill/>
                          </a:ln>
                          <a:solidFill>
                            <a:srgbClr val="000000"/>
                          </a:solidFill>
                          <a:effectLst/>
                          <a:uLnTx/>
                          <a:uFillTx/>
                          <a:latin typeface="+mn-lt"/>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960219786"/>
                  </a:ext>
                </a:extLst>
              </a:tr>
              <a:tr h="234696">
                <a:tc>
                  <a:txBody>
                    <a:bodyPr/>
                    <a:lstStyle/>
                    <a:p>
                      <a:r>
                        <a:rPr lang="en-US" sz="1000" dirty="0" smtClean="0">
                          <a:solidFill>
                            <a:schemeClr val="tx1"/>
                          </a:solidFill>
                          <a:latin typeface="+mn-lt"/>
                        </a:rPr>
                        <a:t>6</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7</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1</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r>
                        <a:rPr lang="en-US" sz="1000" dirty="0" smtClean="0">
                          <a:solidFill>
                            <a:schemeClr val="tx1"/>
                          </a:solidFill>
                          <a:latin typeface="+mn-lt"/>
                        </a:rPr>
                        <a:t>0</a:t>
                      </a:r>
                      <a:endParaRPr lang="en-US" sz="1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smtClean="0">
                          <a:ln>
                            <a:noFill/>
                          </a:ln>
                          <a:solidFill>
                            <a:srgbClr val="000000"/>
                          </a:solidFill>
                          <a:effectLst/>
                          <a:uLnTx/>
                          <a:uFillTx/>
                          <a:latin typeface="+mn-lt"/>
                          <a:cs typeface="Arial"/>
                          <a:sym typeface="Arial"/>
                        </a:rPr>
                        <a:t>11 in</a:t>
                      </a:r>
                      <a:r>
                        <a:rPr kumimoji="0" lang="en-US" sz="100" b="0" i="0" u="none" strike="noStrike" kern="0" cap="none" spc="0" normalizeH="0" baseline="0" noProof="0" dirty="0" smtClean="0">
                          <a:ln>
                            <a:noFill/>
                          </a:ln>
                          <a:solidFill>
                            <a:schemeClr val="bg1"/>
                          </a:solidFill>
                          <a:effectLst/>
                          <a:uLnTx/>
                          <a:uFillTx/>
                          <a:latin typeface="+mn-lt"/>
                          <a:cs typeface="Arial"/>
                          <a:sym typeface="Arial"/>
                        </a:rPr>
                        <a:t>ches</a:t>
                      </a:r>
                      <a:r>
                        <a:rPr kumimoji="0" lang="en-US" sz="1000" b="0" i="0" u="none" strike="noStrike" kern="0" cap="none" spc="0" normalizeH="0" baseline="0" noProof="0" dirty="0" smtClean="0">
                          <a:ln>
                            <a:noFill/>
                          </a:ln>
                          <a:solidFill>
                            <a:srgbClr val="000000"/>
                          </a:solidFill>
                          <a:effectLst/>
                          <a:uLnTx/>
                          <a:uFillTx/>
                          <a:latin typeface="+mn-lt"/>
                          <a:cs typeface="Arial"/>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887408673"/>
                  </a:ext>
                </a:extLst>
              </a:tr>
            </a:tbl>
          </a:graphicData>
        </a:graphic>
      </p:graphicFrame>
      <p:graphicFrame>
        <p:nvGraphicFramePr>
          <p:cNvPr id="44" name="Object 13" descr="min 5 x sub 1 + 5 x sub 2 + 8 x sub 3 + 2 x sub 4 + 11 x sub 5 + 11 x sub 6."/>
          <p:cNvGraphicFramePr>
            <a:graphicFrameLocks noChangeAspect="1"/>
          </p:cNvGraphicFramePr>
          <p:nvPr>
            <p:extLst>
              <p:ext uri="{D42A27DB-BD31-4B8C-83A1-F6EECF244321}">
                <p14:modId xmlns:p14="http://schemas.microsoft.com/office/powerpoint/2010/main" val="3024861154"/>
              </p:ext>
            </p:extLst>
          </p:nvPr>
        </p:nvGraphicFramePr>
        <p:xfrm>
          <a:off x="4786949" y="3838995"/>
          <a:ext cx="3022600" cy="241300"/>
        </p:xfrm>
        <a:graphic>
          <a:graphicData uri="http://schemas.openxmlformats.org/presentationml/2006/ole">
            <mc:AlternateContent xmlns:mc="http://schemas.openxmlformats.org/markup-compatibility/2006">
              <mc:Choice xmlns:v="urn:schemas-microsoft-com:vml" Requires="v">
                <p:oleObj spid="_x0000_s24072" name="Equation" r:id="rId7" imgW="3022560" imgH="241200" progId="Equation.DSMT4">
                  <p:embed/>
                </p:oleObj>
              </mc:Choice>
              <mc:Fallback>
                <p:oleObj name="Equation" r:id="rId7" imgW="3022560" imgH="241200" progId="Equation.DSMT4">
                  <p:embed/>
                  <p:pic>
                    <p:nvPicPr>
                      <p:cNvPr id="3" name="Object 11"/>
                      <p:cNvPicPr/>
                      <p:nvPr/>
                    </p:nvPicPr>
                    <p:blipFill>
                      <a:blip r:embed="rId8"/>
                      <a:stretch>
                        <a:fillRect/>
                      </a:stretch>
                    </p:blipFill>
                    <p:spPr>
                      <a:xfrm>
                        <a:off x="4786949" y="3838995"/>
                        <a:ext cx="3022600" cy="241300"/>
                      </a:xfrm>
                      <a:prstGeom prst="rect">
                        <a:avLst/>
                      </a:prstGeom>
                    </p:spPr>
                  </p:pic>
                </p:oleObj>
              </mc:Fallback>
            </mc:AlternateContent>
          </a:graphicData>
        </a:graphic>
      </p:graphicFrame>
      <p:graphicFrame>
        <p:nvGraphicFramePr>
          <p:cNvPr id="45" name="Object 14" descr="0 x sub 1 + 0 x sub 2 + 1 x sub 3 + 9 x sub 4 + 2 x sub 5 + 7 x sub 6 is greater than or equal to 500, left parenthesis 12 inch rolls right parenthesis."/>
          <p:cNvGraphicFramePr>
            <a:graphicFrameLocks noChangeAspect="1"/>
          </p:cNvGraphicFramePr>
          <p:nvPr>
            <p:extLst>
              <p:ext uri="{D42A27DB-BD31-4B8C-83A1-F6EECF244321}">
                <p14:modId xmlns:p14="http://schemas.microsoft.com/office/powerpoint/2010/main" val="2469171275"/>
              </p:ext>
            </p:extLst>
          </p:nvPr>
        </p:nvGraphicFramePr>
        <p:xfrm>
          <a:off x="4349814" y="4232708"/>
          <a:ext cx="4089400" cy="241300"/>
        </p:xfrm>
        <a:graphic>
          <a:graphicData uri="http://schemas.openxmlformats.org/presentationml/2006/ole">
            <mc:AlternateContent xmlns:mc="http://schemas.openxmlformats.org/markup-compatibility/2006">
              <mc:Choice xmlns:v="urn:schemas-microsoft-com:vml" Requires="v">
                <p:oleObj spid="_x0000_s24073" name="Equation" r:id="rId9" imgW="4089240" imgH="241200" progId="Equation.DSMT4">
                  <p:embed/>
                </p:oleObj>
              </mc:Choice>
              <mc:Fallback>
                <p:oleObj name="Equation" r:id="rId9" imgW="4089240" imgH="241200" progId="Equation.DSMT4">
                  <p:embed/>
                  <p:pic>
                    <p:nvPicPr>
                      <p:cNvPr id="22" name="Object 12"/>
                      <p:cNvPicPr/>
                      <p:nvPr/>
                    </p:nvPicPr>
                    <p:blipFill>
                      <a:blip r:embed="rId10"/>
                      <a:stretch>
                        <a:fillRect/>
                      </a:stretch>
                    </p:blipFill>
                    <p:spPr>
                      <a:xfrm>
                        <a:off x="4349814" y="4232708"/>
                        <a:ext cx="4089400" cy="241300"/>
                      </a:xfrm>
                      <a:prstGeom prst="rect">
                        <a:avLst/>
                      </a:prstGeom>
                    </p:spPr>
                  </p:pic>
                </p:oleObj>
              </mc:Fallback>
            </mc:AlternateContent>
          </a:graphicData>
        </a:graphic>
      </p:graphicFrame>
      <p:graphicFrame>
        <p:nvGraphicFramePr>
          <p:cNvPr id="46" name="Object 15" descr="7 x sub 1 + 1 x sub 2 + 1 x sub 3 + 9 x sub 4 + 1 x sub 5 + 1 x sub 6 is greater than or equal to 715, left parenthesis 15 inch rolls right parenthesis."/>
          <p:cNvGraphicFramePr>
            <a:graphicFrameLocks noChangeAspect="1"/>
          </p:cNvGraphicFramePr>
          <p:nvPr>
            <p:extLst>
              <p:ext uri="{D42A27DB-BD31-4B8C-83A1-F6EECF244321}">
                <p14:modId xmlns:p14="http://schemas.microsoft.com/office/powerpoint/2010/main" val="1267781326"/>
              </p:ext>
            </p:extLst>
          </p:nvPr>
        </p:nvGraphicFramePr>
        <p:xfrm>
          <a:off x="4349814" y="4667263"/>
          <a:ext cx="4127500" cy="241300"/>
        </p:xfrm>
        <a:graphic>
          <a:graphicData uri="http://schemas.openxmlformats.org/presentationml/2006/ole">
            <mc:AlternateContent xmlns:mc="http://schemas.openxmlformats.org/markup-compatibility/2006">
              <mc:Choice xmlns:v="urn:schemas-microsoft-com:vml" Requires="v">
                <p:oleObj spid="_x0000_s24074" name="Equation" r:id="rId11" imgW="4127400" imgH="241200" progId="Equation.DSMT4">
                  <p:embed/>
                </p:oleObj>
              </mc:Choice>
              <mc:Fallback>
                <p:oleObj name="Equation" r:id="rId11" imgW="4127400" imgH="241200" progId="Equation.DSMT4">
                  <p:embed/>
                  <p:pic>
                    <p:nvPicPr>
                      <p:cNvPr id="23" name="Object 13"/>
                      <p:cNvPicPr/>
                      <p:nvPr/>
                    </p:nvPicPr>
                    <p:blipFill>
                      <a:blip r:embed="rId12"/>
                      <a:stretch>
                        <a:fillRect/>
                      </a:stretch>
                    </p:blipFill>
                    <p:spPr>
                      <a:xfrm>
                        <a:off x="4349814" y="4667263"/>
                        <a:ext cx="4127500" cy="241300"/>
                      </a:xfrm>
                      <a:prstGeom prst="rect">
                        <a:avLst/>
                      </a:prstGeom>
                    </p:spPr>
                  </p:pic>
                </p:oleObj>
              </mc:Fallback>
            </mc:AlternateContent>
          </a:graphicData>
        </a:graphic>
      </p:graphicFrame>
      <p:graphicFrame>
        <p:nvGraphicFramePr>
          <p:cNvPr id="47" name="Object 16" descr="0 x sub 1 + 3 x sub 2 + 3 x sub 3 + 0 x sub 4 + 2 x sub 5 + 0 x sub 6 is greater than or equal to 630, left parenthesis left parenthesis 30 inch rolls right parenthesis."/>
          <p:cNvGraphicFramePr>
            <a:graphicFrameLocks noChangeAspect="1"/>
          </p:cNvGraphicFramePr>
          <p:nvPr>
            <p:extLst>
              <p:ext uri="{D42A27DB-BD31-4B8C-83A1-F6EECF244321}">
                <p14:modId xmlns:p14="http://schemas.microsoft.com/office/powerpoint/2010/main" val="1614803602"/>
              </p:ext>
            </p:extLst>
          </p:nvPr>
        </p:nvGraphicFramePr>
        <p:xfrm>
          <a:off x="4308730" y="5101818"/>
          <a:ext cx="4229100" cy="241300"/>
        </p:xfrm>
        <a:graphic>
          <a:graphicData uri="http://schemas.openxmlformats.org/presentationml/2006/ole">
            <mc:AlternateContent xmlns:mc="http://schemas.openxmlformats.org/markup-compatibility/2006">
              <mc:Choice xmlns:v="urn:schemas-microsoft-com:vml" Requires="v">
                <p:oleObj spid="_x0000_s24075" name="Equation" r:id="rId13" imgW="4228920" imgH="241200" progId="Equation.DSMT4">
                  <p:embed/>
                </p:oleObj>
              </mc:Choice>
              <mc:Fallback>
                <p:oleObj name="Equation" r:id="rId13" imgW="4228920" imgH="241200" progId="Equation.DSMT4">
                  <p:embed/>
                  <p:pic>
                    <p:nvPicPr>
                      <p:cNvPr id="24" name="Object 14"/>
                      <p:cNvPicPr/>
                      <p:nvPr/>
                    </p:nvPicPr>
                    <p:blipFill>
                      <a:blip r:embed="rId14"/>
                      <a:stretch>
                        <a:fillRect/>
                      </a:stretch>
                    </p:blipFill>
                    <p:spPr>
                      <a:xfrm>
                        <a:off x="4308730" y="5101818"/>
                        <a:ext cx="4229100" cy="241300"/>
                      </a:xfrm>
                      <a:prstGeom prst="rect">
                        <a:avLst/>
                      </a:prstGeom>
                    </p:spPr>
                  </p:pic>
                </p:oleObj>
              </mc:Fallback>
            </mc:AlternateContent>
          </a:graphicData>
        </a:graphic>
      </p:graphicFrame>
      <p:graphicFrame>
        <p:nvGraphicFramePr>
          <p:cNvPr id="48" name="Object 17" descr="x sub I is greater than or equal to 0 and integer."/>
          <p:cNvGraphicFramePr>
            <a:graphicFrameLocks noChangeAspect="1"/>
          </p:cNvGraphicFramePr>
          <p:nvPr>
            <p:extLst>
              <p:ext uri="{D42A27DB-BD31-4B8C-83A1-F6EECF244321}">
                <p14:modId xmlns:p14="http://schemas.microsoft.com/office/powerpoint/2010/main" val="3849591365"/>
              </p:ext>
            </p:extLst>
          </p:nvPr>
        </p:nvGraphicFramePr>
        <p:xfrm>
          <a:off x="5712080" y="5536373"/>
          <a:ext cx="1422400" cy="241300"/>
        </p:xfrm>
        <a:graphic>
          <a:graphicData uri="http://schemas.openxmlformats.org/presentationml/2006/ole">
            <mc:AlternateContent xmlns:mc="http://schemas.openxmlformats.org/markup-compatibility/2006">
              <mc:Choice xmlns:v="urn:schemas-microsoft-com:vml" Requires="v">
                <p:oleObj spid="_x0000_s24076" name="Equation" r:id="rId15" imgW="1422360" imgH="241200" progId="Equation.DSMT4">
                  <p:embed/>
                </p:oleObj>
              </mc:Choice>
              <mc:Fallback>
                <p:oleObj name="Equation" r:id="rId15" imgW="1422360" imgH="241200" progId="Equation.DSMT4">
                  <p:embed/>
                  <p:pic>
                    <p:nvPicPr>
                      <p:cNvPr id="25" name="Object 15"/>
                      <p:cNvPicPr/>
                      <p:nvPr/>
                    </p:nvPicPr>
                    <p:blipFill>
                      <a:blip r:embed="rId16"/>
                      <a:stretch>
                        <a:fillRect/>
                      </a:stretch>
                    </p:blipFill>
                    <p:spPr>
                      <a:xfrm>
                        <a:off x="5712080" y="5536373"/>
                        <a:ext cx="1422400" cy="241300"/>
                      </a:xfrm>
                      <a:prstGeom prst="rect">
                        <a:avLst/>
                      </a:prstGeom>
                    </p:spPr>
                  </p:pic>
                </p:oleObj>
              </mc:Fallback>
            </mc:AlternateContent>
          </a:graphicData>
        </a:graphic>
      </p:graphicFrame>
    </p:spTree>
    <p:extLst>
      <p:ext uri="{BB962C8B-B14F-4D97-AF65-F5344CB8AC3E}">
        <p14:creationId xmlns:p14="http://schemas.microsoft.com/office/powerpoint/2010/main" val="23097645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400"/>
              <a:buFont typeface="Arial"/>
              <a:buNone/>
            </a:pPr>
            <a:r>
              <a:rPr lang="en-US" sz="3400" b="1" i="0" u="none" strike="noStrike" cap="none" dirty="0">
                <a:solidFill>
                  <a:srgbClr val="007FA3"/>
                </a:solidFill>
                <a:latin typeface="+mj-lt"/>
                <a:ea typeface="Arial"/>
                <a:cs typeface="Arial"/>
                <a:sym typeface="Arial"/>
              </a:rPr>
              <a:t>Spreadsheet Implementation and Solver Model for the Cutting-Stock Model</a:t>
            </a:r>
            <a:endParaRPr sz="3400" b="1" i="0" u="none" strike="noStrike" cap="none" dirty="0">
              <a:solidFill>
                <a:srgbClr val="007FA3"/>
              </a:solidFill>
              <a:latin typeface="+mj-lt"/>
              <a:ea typeface="Arial"/>
              <a:cs typeface="Arial"/>
              <a:sym typeface="Arial"/>
            </a:endParaRPr>
          </a:p>
        </p:txBody>
      </p:sp>
      <p:pic>
        <p:nvPicPr>
          <p:cNvPr id="2" name="Picture 1" descr="An Excel sheet titled, cutting stock model, displays 3 tables. A table titled, data. The table has 7 rows and 5 columns. The columns have the following headings from left to right. Pattern, 12 inches, 15 inches, 30 inches, and scrap, . The row entries are as follows. Row 1. 1, 0, 7, 0, 5 inches. Row 2. 2, 0, 1, 3, 5 inches. Row 3. 3, 1, 0, 3, 8 inches. Row 4. 4, 9, 0, 0, 2 inches. Row 5. 5, 2, 1, 2, 11 inches. Row 6. 6, 7, 1, 0, 11 inches. Row 7. Demand, 500, 715, 630, blank. The second table  titled, model. The table has 6 rows and 2 columns. The columns have the following headings from left to right. Blank and number of rolls. The row entries are as follows. Row 1. Pattern 1, 73. Row 2. Pattern 2, 210. Row 3. Pattern 3, 0. Row 4. Pattern 4, 56. Row 5. Pattern 5, 0. Row 6. Pattern 6, 0. The third table  has 1 row and 4 columns. The columns have the following headings from left to right. Blank, 12 inch rolls, 15 inch rolls, and 30 inch rolls. The row entries are as follows. Row 1. Number produced, 504, 721, 630. The total scrap is 1527."/>
          <p:cNvPicPr>
            <a:picLocks noChangeAspect="1"/>
          </p:cNvPicPr>
          <p:nvPr/>
        </p:nvPicPr>
        <p:blipFill>
          <a:blip r:embed="rId3"/>
          <a:stretch>
            <a:fillRect/>
          </a:stretch>
        </p:blipFill>
        <p:spPr>
          <a:xfrm>
            <a:off x="532133" y="1656278"/>
            <a:ext cx="3635748" cy="3929490"/>
          </a:xfrm>
          <a:prstGeom prst="rect">
            <a:avLst/>
          </a:prstGeom>
        </p:spPr>
      </p:pic>
      <p:pic>
        <p:nvPicPr>
          <p:cNvPr id="4" name="Picture 3" descr="The Solver Parameters dialog box. The input field labels and their corresponding values are as follows. Set Object. $B$26. 3 radio buttons under, To, are labeled as follows. Max, Min, and Value of. To is selected. Text field beside the buttons reads, 0. By Changing Variable Cells. $15 colon $B$20. Subject to the Constraints. This field has 2 entries. The first is $B$15 colon $B$20 = integer. The second is $B$23 colon $D$23 is greater than or = $B$11 colon $D$11. The check box, Make Unconstrained Variables Non Negative, is checked. Select a Solving Method is a drop down menu and is selected for Simplex L P. 6 buttons are available on the right side of the dialog box. These are Add, Change, Delete, Reset All, Load or Save, and Options. A note titled, Solving Method, reads, Select the G R G Nonlinear engine for Solver Problems that are smooth nonlinear. Select the L P Simplex engine for linear Solver Problems, and select the Evolutionary engine for Solver Problems that are non smooth. 3 buttons are available at the bottom of the dialog box. These are Help, Solve, and Close. Solve is highlighted."/>
          <p:cNvPicPr>
            <a:picLocks noChangeAspect="1"/>
          </p:cNvPicPr>
          <p:nvPr/>
        </p:nvPicPr>
        <p:blipFill>
          <a:blip r:embed="rId4"/>
          <a:stretch>
            <a:fillRect/>
          </a:stretch>
        </p:blipFill>
        <p:spPr>
          <a:xfrm>
            <a:off x="4444928" y="1816176"/>
            <a:ext cx="3802016" cy="359140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2040</TotalTime>
  <Words>2993</Words>
  <Application>Microsoft Office PowerPoint</Application>
  <PresentationFormat>On-screen Show (4:3)</PresentationFormat>
  <Paragraphs>585</Paragraphs>
  <Slides>57</Slides>
  <Notes>55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2" baseType="lpstr">
      <vt:lpstr>Arial</vt:lpstr>
      <vt:lpstr>Noto Sans Symbols</vt:lpstr>
      <vt:lpstr>Verdana</vt:lpstr>
      <vt:lpstr>508 Lecture</vt:lpstr>
      <vt:lpstr>Equation</vt:lpstr>
      <vt:lpstr>Business Analytics: Methods, Models, and Decisions</vt:lpstr>
      <vt:lpstr>Integer Optimization</vt:lpstr>
      <vt:lpstr>Models with General Integer Variables</vt:lpstr>
      <vt:lpstr>Example 14.1: Sklenka Skis Revisited (1 of 3)</vt:lpstr>
      <vt:lpstr>Example 14.1: Sklenka Skis Revisited (2 of 3)</vt:lpstr>
      <vt:lpstr>Example 14.1: Sklenka Skis Revisited (3 of 3)</vt:lpstr>
      <vt:lpstr>Example 14.2: A Cutting-Stock Problem (1 of 2)</vt:lpstr>
      <vt:lpstr>Example 14.2: A Cutting-Stock Problem (2 of 2)</vt:lpstr>
      <vt:lpstr>Spreadsheet Implementation and Solver Model for the Cutting-Stock Model</vt:lpstr>
      <vt:lpstr>Workforce-Scheduling Models</vt:lpstr>
      <vt:lpstr>Example 14.3: Brewer Services (1 of 2)</vt:lpstr>
      <vt:lpstr>Example 14.3: Brewer Services (2 of 2)</vt:lpstr>
      <vt:lpstr>Spreadsheet Implementation for Brewer Services</vt:lpstr>
      <vt:lpstr>Solver Model for Brewer Services</vt:lpstr>
      <vt:lpstr>Example 14.4: Finding Alternative Optimal Solutions for Brewer Services Model (1 of 3)</vt:lpstr>
      <vt:lpstr>Example 14.4: Finding Alternative Optimal Solutions for Brewer Services Model (2 of 3)</vt:lpstr>
      <vt:lpstr>Example 14.4: Finding Alternative Optimal Solutions for Brewer Services Model (3 of 3)</vt:lpstr>
      <vt:lpstr>Models with Binary Variables</vt:lpstr>
      <vt:lpstr>Example 14.5: Hahn Engineering (1 of 3)</vt:lpstr>
      <vt:lpstr>Example 14.5: Hahn Engineering (2 of 3)</vt:lpstr>
      <vt:lpstr>Example 14.5: Hahn Engineering (3 of 3)</vt:lpstr>
      <vt:lpstr>Using Binary Variables to Model Logical Constraints</vt:lpstr>
      <vt:lpstr>Example 14.6: Adding Logical Constraints into the Project-Selection Model</vt:lpstr>
      <vt:lpstr>Applications in Supply Chain Optimization</vt:lpstr>
      <vt:lpstr>A Supply Chain Optimization Problem</vt:lpstr>
      <vt:lpstr>Customer-Assignment Optimization Model</vt:lpstr>
      <vt:lpstr>Example 14.7: Paul &amp; Giovanni Foods (1 of 3)</vt:lpstr>
      <vt:lpstr>Example 14.7: Paul &amp; Giovanni Foods (2 of 3)</vt:lpstr>
      <vt:lpstr>Example 14.7: Paul &amp; Giovanni Foods (3 of 3)</vt:lpstr>
      <vt:lpstr>Modeling and Solving Nonlinear Optimization Problems</vt:lpstr>
      <vt:lpstr>A Nonlinear Pricing Decision Model</vt:lpstr>
      <vt:lpstr>Example 14.8: Solving the Pricing Decision Model</vt:lpstr>
      <vt:lpstr>Example 14.9: A Hotel Pricing Model (1 of 5)</vt:lpstr>
      <vt:lpstr>Example 14.9: A Hotel Pricing Model (2 of 5)</vt:lpstr>
      <vt:lpstr>Example 14.9: A Hotel Pricing Model (3 of 5)</vt:lpstr>
      <vt:lpstr>Example 14.9: A Hotel Pricing Model (4 of 5)</vt:lpstr>
      <vt:lpstr>Example 14.9: A Hotel Pricing Model (5 of 5)</vt:lpstr>
      <vt:lpstr>Quadratic Optimization</vt:lpstr>
      <vt:lpstr>The Markowitz Portfolio Model</vt:lpstr>
      <vt:lpstr>Model Development</vt:lpstr>
      <vt:lpstr>Example 14.10: An Example of the Markowitz Model</vt:lpstr>
      <vt:lpstr>Spreadsheet Model</vt:lpstr>
      <vt:lpstr>Solver Model</vt:lpstr>
      <vt:lpstr>Non-Smooth Optimization</vt:lpstr>
      <vt:lpstr>Example 14.11: Incorporating Fixed Costs into the K&amp;L Designs Model</vt:lpstr>
      <vt:lpstr>Example 14.12: Using Evolutionary Solver for the K &amp; L Design Fixed-Cost Problem</vt:lpstr>
      <vt:lpstr>Using Evolutionary Solver</vt:lpstr>
      <vt:lpstr>Example 14.13: A Rectilinear Location Model (1 of 3)</vt:lpstr>
      <vt:lpstr>Example 14.13: A Rectilinear Location Model (2 of 3)</vt:lpstr>
      <vt:lpstr>Example 14.13: A Rectilinear Location Model (3 of 3)</vt:lpstr>
      <vt:lpstr>Example 14.14: Finding Optimal Job Sequences (1 of 2)</vt:lpstr>
      <vt:lpstr>Example 14.14: Finding Optimal Job Sequences (2 of 2)</vt:lpstr>
      <vt:lpstr>The Traveling Salesperson Problem (T S P)</vt:lpstr>
      <vt:lpstr>Example 14.15: Touring American Baseball League Cities (1 of 4)</vt:lpstr>
      <vt:lpstr>Example 14.15: Touring American Baseball League Cities (2 of 4)</vt:lpstr>
      <vt:lpstr>Example 14.15: Touring American Baseball League Cities (3 of 4)</vt:lpstr>
      <vt:lpstr>Example 14.15: Touring American Baseball League Cities (4 of 4)</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 3e</dc:title>
  <dc:subject>Math</dc:subject>
  <dc:creator>Evans</dc:creator>
  <cp:keywords>Math</cp:keywords>
  <cp:lastModifiedBy>Gunasekaran Meena, Swetha (Cognizant)</cp:lastModifiedBy>
  <cp:revision>304</cp:revision>
  <dcterms:modified xsi:type="dcterms:W3CDTF">2019-03-06T09:36:56Z</dcterms:modified>
</cp:coreProperties>
</file>